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70" r:id="rId5"/>
    <p:sldId id="257" r:id="rId6"/>
    <p:sldId id="258" r:id="rId7"/>
    <p:sldId id="259" r:id="rId8"/>
    <p:sldId id="261" r:id="rId9"/>
    <p:sldId id="277" r:id="rId10"/>
    <p:sldId id="281" r:id="rId11"/>
    <p:sldId id="278" r:id="rId12"/>
    <p:sldId id="279" r:id="rId13"/>
    <p:sldId id="280" r:id="rId14"/>
    <p:sldId id="265" r:id="rId15"/>
    <p:sldId id="273" r:id="rId16"/>
    <p:sldId id="274" r:id="rId17"/>
    <p:sldId id="260" r:id="rId18"/>
    <p:sldId id="262" r:id="rId19"/>
    <p:sldId id="263" r:id="rId20"/>
    <p:sldId id="275" r:id="rId21"/>
    <p:sldId id="276" r:id="rId22"/>
    <p:sldId id="264" r:id="rId23"/>
    <p:sldId id="271" r:id="rId24"/>
    <p:sldId id="272" r:id="rId25"/>
    <p:sldId id="269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/>
              <a:t>Wozokilometry rocznie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Wzkm linie gminne</c:v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>
                    <a:shade val="65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bg2">
                    <a:lumMod val="75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Wzkm!$A$1:$F$1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Wzkm!$A$3:$G$3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184370</c:v>
                </c:pt>
                <c:pt idx="3">
                  <c:v>294272</c:v>
                </c:pt>
                <c:pt idx="4">
                  <c:v>380807</c:v>
                </c:pt>
                <c:pt idx="5">
                  <c:v>463686</c:v>
                </c:pt>
                <c:pt idx="6">
                  <c:v>690866.31</c:v>
                </c:pt>
              </c:numCache>
            </c:numRef>
          </c:val>
          <c:smooth val="0"/>
        </c:ser>
        <c:ser>
          <c:idx val="1"/>
          <c:order val="1"/>
          <c:tx>
            <c:v>Wzkm ogółem</c:v>
          </c:tx>
          <c:spPr>
            <a:ln w="2222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plus"/>
            <c:size val="5"/>
            <c:spPr>
              <a:noFill/>
              <a:ln w="15875">
                <a:solidFill>
                  <a:schemeClr val="accent3"/>
                </a:solidFill>
                <a:round/>
              </a:ln>
              <a:effectLst/>
            </c:spPr>
          </c:marker>
          <c:dLbls>
            <c:dLbl>
              <c:idx val="4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Wzkm!$A$1:$F$1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Wzkm!$A$2:$G$2</c:f>
              <c:numCache>
                <c:formatCode>0.00</c:formatCode>
                <c:ptCount val="7"/>
                <c:pt idx="0">
                  <c:v>515709.01</c:v>
                </c:pt>
                <c:pt idx="1">
                  <c:v>512984.14</c:v>
                </c:pt>
                <c:pt idx="2">
                  <c:v>857814.02</c:v>
                </c:pt>
                <c:pt idx="3">
                  <c:v>995976.26</c:v>
                </c:pt>
                <c:pt idx="4">
                  <c:v>1146577.72</c:v>
                </c:pt>
                <c:pt idx="5">
                  <c:v>1591891.26</c:v>
                </c:pt>
                <c:pt idx="6">
                  <c:v>1806116.5899999999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102880"/>
        <c:axId val="333103264"/>
      </c:lineChart>
      <c:lineChart>
        <c:grouping val="standard"/>
        <c:varyColors val="0"/>
        <c:ser>
          <c:idx val="2"/>
          <c:order val="2"/>
          <c:tx>
            <c:v>Liczba ludności</c:v>
          </c:tx>
          <c:spPr>
            <a:ln w="2222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>
                    <a:tint val="65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Wzkm!$A$1:$F$1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Wzkm!$A$4:$F$4</c:f>
              <c:numCache>
                <c:formatCode>0</c:formatCode>
                <c:ptCount val="6"/>
                <c:pt idx="0">
                  <c:v>29157</c:v>
                </c:pt>
                <c:pt idx="1">
                  <c:v>29742</c:v>
                </c:pt>
                <c:pt idx="2">
                  <c:v>30129</c:v>
                </c:pt>
                <c:pt idx="3">
                  <c:v>30496</c:v>
                </c:pt>
                <c:pt idx="4">
                  <c:v>30937</c:v>
                </c:pt>
                <c:pt idx="5">
                  <c:v>31243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2007264"/>
        <c:axId val="242006880"/>
      </c:lineChart>
      <c:catAx>
        <c:axId val="33310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103264"/>
        <c:crosses val="autoZero"/>
        <c:auto val="1"/>
        <c:lblAlgn val="ctr"/>
        <c:lblOffset val="100"/>
        <c:noMultiLvlLbl val="0"/>
      </c:catAx>
      <c:valAx>
        <c:axId val="3331032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Liczba wzkm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102880"/>
        <c:crosses val="autoZero"/>
        <c:crossBetween val="between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</c:dispUnitsLbl>
        </c:dispUnits>
      </c:valAx>
      <c:valAx>
        <c:axId val="242006880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2007264"/>
        <c:crosses val="max"/>
        <c:crossBetween val="between"/>
      </c:valAx>
      <c:catAx>
        <c:axId val="242007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200688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P+R Podłęże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Liczba kursów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Arkusz5!$B$29:$B$30</c:f>
              <c:numCache>
                <c:formatCode>General</c:formatCode>
                <c:ptCount val="2"/>
                <c:pt idx="0">
                  <c:v>2025</c:v>
                </c:pt>
                <c:pt idx="1">
                  <c:v>2026</c:v>
                </c:pt>
              </c:numCache>
            </c:numRef>
          </c:cat>
          <c:val>
            <c:numRef>
              <c:f>Arkusz5!$C$29:$C$30</c:f>
              <c:numCache>
                <c:formatCode>General</c:formatCode>
                <c:ptCount val="2"/>
                <c:pt idx="0">
                  <c:v>90</c:v>
                </c:pt>
                <c:pt idx="1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4622440"/>
        <c:axId val="334106440"/>
        <c:axId val="0"/>
      </c:bar3DChart>
      <c:catAx>
        <c:axId val="33462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106440"/>
        <c:crosses val="autoZero"/>
        <c:auto val="1"/>
        <c:lblAlgn val="ctr"/>
        <c:lblOffset val="100"/>
        <c:noMultiLvlLbl val="0"/>
      </c:catAx>
      <c:valAx>
        <c:axId val="33410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 dirty="0"/>
              </a:p>
              <a:p>
                <a:pPr>
                  <a:defRPr/>
                </a:pPr>
                <a:r>
                  <a:rPr lang="pl-PL" dirty="0"/>
                  <a:t>Liczba </a:t>
                </a:r>
                <a:r>
                  <a:rPr lang="pl-PL" dirty="0" smtClean="0"/>
                  <a:t>połączeń</a:t>
                </a:r>
                <a:endParaRPr lang="pl-PL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22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/>
              <a:t>Liczba tras komunikacyjnych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Liczba tras komunikacyjnych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bg2">
                    <a:lumMod val="75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Wzkm!$A$1:$G$1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tras'!$A$2:$G$2</c:f>
              <c:numCache>
                <c:formatCode>General</c:formatCode>
                <c:ptCount val="7"/>
                <c:pt idx="0">
                  <c:v>6</c:v>
                </c:pt>
                <c:pt idx="1">
                  <c:v>7</c:v>
                </c:pt>
                <c:pt idx="2">
                  <c:v>9</c:v>
                </c:pt>
                <c:pt idx="3">
                  <c:v>9</c:v>
                </c:pt>
                <c:pt idx="4">
                  <c:v>10</c:v>
                </c:pt>
                <c:pt idx="5">
                  <c:v>15</c:v>
                </c:pt>
                <c:pt idx="6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165560"/>
        <c:axId val="33316594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Wzkm ogółem</c:v>
                </c:tx>
                <c:spPr>
                  <a:solidFill>
                    <a:schemeClr val="accent3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  <a:effectLst/>
                </c:spPr>
                <c:invertIfNegative val="0"/>
                <c:dLbls>
                  <c:dLbl>
                    <c:idx val="4"/>
                    <c:numFmt formatCode="#,##0.00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900" b="0" i="0" u="none" strike="noStrike" kern="1200" baseline="0">
                            <a:solidFill>
                              <a:schemeClr val="dk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</c:dLbl>
                  <c:dLbl>
                    <c:idx val="5"/>
                    <c:numFmt formatCode="#,##0.00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900" b="0" i="0" u="none" strike="noStrike" kern="1200" baseline="0">
                            <a:solidFill>
                              <a:schemeClr val="dk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l-PL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trendline>
                  <c:spPr>
                    <a:ln w="19050" cap="rnd">
                      <a:solidFill>
                        <a:schemeClr val="accent3"/>
                      </a:solidFill>
                    </a:ln>
                    <a:effectLst/>
                  </c:spPr>
                  <c:trendlineType val="linear"/>
                  <c:dispRSqr val="0"/>
                  <c:dispEq val="0"/>
                </c:trendline>
                <c:cat>
                  <c:numRef>
                    <c:extLst>
                      <c:ext uri="{02D57815-91ED-43cb-92C2-25804820EDAC}">
                        <c15:formulaRef>
                          <c15:sqref>Wzkm!$A$1:$G$1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Wzkm!$A$2:$G$2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515709.01</c:v>
                      </c:pt>
                      <c:pt idx="1">
                        <c:v>512984.14</c:v>
                      </c:pt>
                      <c:pt idx="2">
                        <c:v>857814.02</c:v>
                      </c:pt>
                      <c:pt idx="3">
                        <c:v>995976.26</c:v>
                      </c:pt>
                      <c:pt idx="4">
                        <c:v>1146577.72</c:v>
                      </c:pt>
                      <c:pt idx="5">
                        <c:v>1591891.26</c:v>
                      </c:pt>
                      <c:pt idx="6">
                        <c:v>1806116.5899999999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v>Liczba ludności</c:v>
          </c:tx>
          <c:spPr>
            <a:ln w="2222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Wzkm!$A$1:$F$1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Wzkm!$A$4:$F$4</c:f>
              <c:numCache>
                <c:formatCode>0</c:formatCode>
                <c:ptCount val="6"/>
                <c:pt idx="0">
                  <c:v>29157</c:v>
                </c:pt>
                <c:pt idx="1">
                  <c:v>29742</c:v>
                </c:pt>
                <c:pt idx="2">
                  <c:v>30129</c:v>
                </c:pt>
                <c:pt idx="3">
                  <c:v>30496</c:v>
                </c:pt>
                <c:pt idx="4">
                  <c:v>30937</c:v>
                </c:pt>
                <c:pt idx="5">
                  <c:v>31243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166712"/>
        <c:axId val="333166328"/>
      </c:lineChart>
      <c:catAx>
        <c:axId val="33316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165944"/>
        <c:crosses val="autoZero"/>
        <c:auto val="1"/>
        <c:lblAlgn val="ctr"/>
        <c:lblOffset val="100"/>
        <c:noMultiLvlLbl val="0"/>
      </c:catAx>
      <c:valAx>
        <c:axId val="3331659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Trasy</a:t>
                </a:r>
                <a:r>
                  <a:rPr lang="pl-PL" baseline="0"/>
                  <a:t> komunikacyjne</a:t>
                </a:r>
                <a:endParaRPr lang="pl-PL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165560"/>
        <c:crosses val="autoZero"/>
        <c:crossBetween val="between"/>
      </c:valAx>
      <c:valAx>
        <c:axId val="333166328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166712"/>
        <c:crosses val="max"/>
        <c:crossBetween val="between"/>
      </c:valAx>
      <c:catAx>
        <c:axId val="333166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316632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</a:t>
            </a:r>
            <a:r>
              <a:rPr lang="pl-PL" baseline="0"/>
              <a:t> połączeń w dni robocze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'Liczba połączeń'!$A$2</c:f>
              <c:strCache>
                <c:ptCount val="1"/>
                <c:pt idx="0">
                  <c:v>KMK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połączeń'!$B$2:$H$2</c:f>
              <c:numCache>
                <c:formatCode>General</c:formatCode>
                <c:ptCount val="7"/>
                <c:pt idx="0">
                  <c:v>57</c:v>
                </c:pt>
                <c:pt idx="1">
                  <c:v>58</c:v>
                </c:pt>
                <c:pt idx="2">
                  <c:v>78</c:v>
                </c:pt>
                <c:pt idx="3">
                  <c:v>78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</c:numCache>
            </c:numRef>
          </c:val>
        </c:ser>
        <c:ser>
          <c:idx val="1"/>
          <c:order val="1"/>
          <c:tx>
            <c:strRef>
              <c:f>'Liczba połączeń'!$A$3</c:f>
              <c:strCache>
                <c:ptCount val="1"/>
                <c:pt idx="0">
                  <c:v>MLD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połączeń'!$B$3:$H$3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11</c:v>
                </c:pt>
                <c:pt idx="4">
                  <c:v>21</c:v>
                </c:pt>
                <c:pt idx="5">
                  <c:v>45</c:v>
                </c:pt>
                <c:pt idx="6">
                  <c:v>45</c:v>
                </c:pt>
              </c:numCache>
            </c:numRef>
          </c:val>
        </c:ser>
        <c:ser>
          <c:idx val="2"/>
          <c:order val="2"/>
          <c:tx>
            <c:strRef>
              <c:f>'Liczba połączeń'!$A$4</c:f>
              <c:strCache>
                <c:ptCount val="1"/>
                <c:pt idx="0">
                  <c:v>Gminna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połączeń'!$B$4:$H$4</c:f>
              <c:numCache>
                <c:formatCode>General</c:formatCode>
                <c:ptCount val="7"/>
                <c:pt idx="0">
                  <c:v>7</c:v>
                </c:pt>
                <c:pt idx="1">
                  <c:v>23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51</c:v>
                </c:pt>
                <c:pt idx="6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33671064"/>
        <c:axId val="333669104"/>
      </c:barChart>
      <c:lineChart>
        <c:grouping val="standard"/>
        <c:varyColors val="0"/>
        <c:ser>
          <c:idx val="3"/>
          <c:order val="3"/>
          <c:tx>
            <c:strRef>
              <c:f>'Liczba połączeń'!$A$5</c:f>
              <c:strCache>
                <c:ptCount val="1"/>
                <c:pt idx="0">
                  <c:v>SUMA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połączeń'!$B$5:$H$5</c:f>
              <c:numCache>
                <c:formatCode>General</c:formatCode>
                <c:ptCount val="7"/>
                <c:pt idx="0">
                  <c:v>64</c:v>
                </c:pt>
                <c:pt idx="1">
                  <c:v>81</c:v>
                </c:pt>
                <c:pt idx="2">
                  <c:v>123</c:v>
                </c:pt>
                <c:pt idx="3">
                  <c:v>125</c:v>
                </c:pt>
                <c:pt idx="4">
                  <c:v>148</c:v>
                </c:pt>
                <c:pt idx="5">
                  <c:v>186</c:v>
                </c:pt>
                <c:pt idx="6">
                  <c:v>200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670672"/>
        <c:axId val="333669888"/>
      </c:lineChart>
      <c:catAx>
        <c:axId val="33367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669104"/>
        <c:crosses val="autoZero"/>
        <c:auto val="1"/>
        <c:lblAlgn val="ctr"/>
        <c:lblOffset val="100"/>
        <c:noMultiLvlLbl val="0"/>
      </c:catAx>
      <c:valAx>
        <c:axId val="33366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Kursy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671064"/>
        <c:crosses val="autoZero"/>
        <c:crossBetween val="between"/>
      </c:valAx>
      <c:valAx>
        <c:axId val="3336698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670672"/>
        <c:crosses val="max"/>
        <c:crossBetween val="between"/>
      </c:valAx>
      <c:catAx>
        <c:axId val="33367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36698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Liczba</a:t>
            </a:r>
            <a:r>
              <a:rPr lang="pl-PL"/>
              <a:t> połączeń w soboty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'Liczba połączeń'!$A$2</c:f>
              <c:strCache>
                <c:ptCount val="1"/>
                <c:pt idx="0">
                  <c:v>KMK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połączeń'!$B$10:$H$10</c:f>
              <c:numCache>
                <c:formatCode>General</c:formatCode>
                <c:ptCount val="7"/>
                <c:pt idx="0">
                  <c:v>25</c:v>
                </c:pt>
                <c:pt idx="1">
                  <c:v>25</c:v>
                </c:pt>
                <c:pt idx="2">
                  <c:v>35</c:v>
                </c:pt>
                <c:pt idx="3">
                  <c:v>35</c:v>
                </c:pt>
                <c:pt idx="4">
                  <c:v>46</c:v>
                </c:pt>
                <c:pt idx="5">
                  <c:v>46</c:v>
                </c:pt>
                <c:pt idx="6">
                  <c:v>46</c:v>
                </c:pt>
              </c:numCache>
            </c:numRef>
          </c:val>
        </c:ser>
        <c:ser>
          <c:idx val="1"/>
          <c:order val="1"/>
          <c:tx>
            <c:strRef>
              <c:f>'Liczba połączeń'!$A$3</c:f>
              <c:strCache>
                <c:ptCount val="1"/>
                <c:pt idx="0">
                  <c:v>MLD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połączeń'!$B$11:$H$11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8</c:v>
                </c:pt>
                <c:pt idx="4">
                  <c:v>14</c:v>
                </c:pt>
                <c:pt idx="5">
                  <c:v>23</c:v>
                </c:pt>
                <c:pt idx="6">
                  <c:v>23</c:v>
                </c:pt>
              </c:numCache>
            </c:numRef>
          </c:val>
        </c:ser>
        <c:ser>
          <c:idx val="2"/>
          <c:order val="2"/>
          <c:tx>
            <c:strRef>
              <c:f>'Liczba połączeń'!$A$4</c:f>
              <c:strCache>
                <c:ptCount val="1"/>
                <c:pt idx="0">
                  <c:v>Gminna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połączeń'!$B$12:$H$12</c:f>
              <c:numCache>
                <c:formatCode>General</c:formatCode>
                <c:ptCount val="7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4">
                  <c:v>15</c:v>
                </c:pt>
                <c:pt idx="5">
                  <c:v>20</c:v>
                </c:pt>
                <c:pt idx="6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33669496"/>
        <c:axId val="333670280"/>
      </c:barChart>
      <c:lineChart>
        <c:grouping val="standard"/>
        <c:varyColors val="0"/>
        <c:ser>
          <c:idx val="3"/>
          <c:order val="3"/>
          <c:tx>
            <c:strRef>
              <c:f>'Liczba połączeń'!$A$5</c:f>
              <c:strCache>
                <c:ptCount val="1"/>
                <c:pt idx="0">
                  <c:v>SUMA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'Liczba połączeń'!$B$1:$H$1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'Liczba połączeń'!$B$13:$H$13</c:f>
              <c:numCache>
                <c:formatCode>General</c:formatCode>
                <c:ptCount val="7"/>
                <c:pt idx="0">
                  <c:v>27</c:v>
                </c:pt>
                <c:pt idx="1">
                  <c:v>25</c:v>
                </c:pt>
                <c:pt idx="2">
                  <c:v>41</c:v>
                </c:pt>
                <c:pt idx="3">
                  <c:v>43</c:v>
                </c:pt>
                <c:pt idx="4">
                  <c:v>75</c:v>
                </c:pt>
                <c:pt idx="5">
                  <c:v>89</c:v>
                </c:pt>
                <c:pt idx="6">
                  <c:v>106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618128"/>
        <c:axId val="334622832"/>
      </c:lineChart>
      <c:catAx>
        <c:axId val="33366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670280"/>
        <c:crosses val="autoZero"/>
        <c:auto val="1"/>
        <c:lblAlgn val="ctr"/>
        <c:lblOffset val="100"/>
        <c:noMultiLvlLbl val="0"/>
      </c:catAx>
      <c:valAx>
        <c:axId val="33367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Kursy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3669496"/>
        <c:crosses val="autoZero"/>
        <c:crossBetween val="between"/>
      </c:valAx>
      <c:valAx>
        <c:axId val="3346228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8128"/>
        <c:crosses val="max"/>
        <c:crossBetween val="between"/>
      </c:valAx>
      <c:catAx>
        <c:axId val="334618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62283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Wydatki na transport</a:t>
            </a:r>
            <a:r>
              <a:rPr lang="pl-PL" baseline="0"/>
              <a:t> zbiorowy w latach 2022-2026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Arkusz1!$A$11</c:f>
              <c:strCache>
                <c:ptCount val="1"/>
                <c:pt idx="0">
                  <c:v>Komunikacja gminna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Arkusz1!$B$10:$F$10</c:f>
              <c:numCache>
                <c:formatCode>General</c:formatCode>
                <c:ptCount val="5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</c:numCache>
            </c:numRef>
          </c:cat>
          <c:val>
            <c:numRef>
              <c:f>Arkusz1!$B$11:$F$11</c:f>
              <c:numCache>
                <c:formatCode>#\ ##0.00\ "zł"</c:formatCode>
                <c:ptCount val="5"/>
                <c:pt idx="0">
                  <c:v>4433418.08</c:v>
                </c:pt>
                <c:pt idx="1">
                  <c:v>2832399.38</c:v>
                </c:pt>
                <c:pt idx="2">
                  <c:v>2747187.98</c:v>
                </c:pt>
                <c:pt idx="3">
                  <c:v>2020594.57</c:v>
                </c:pt>
                <c:pt idx="4">
                  <c:v>1431848</c:v>
                </c:pt>
              </c:numCache>
            </c:numRef>
          </c:val>
        </c:ser>
        <c:ser>
          <c:idx val="1"/>
          <c:order val="1"/>
          <c:tx>
            <c:strRef>
              <c:f>Arkusz1!$A$12</c:f>
              <c:strCache>
                <c:ptCount val="1"/>
                <c:pt idx="0">
                  <c:v>MLD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Arkusz1!$B$10:$F$10</c:f>
              <c:numCache>
                <c:formatCode>General</c:formatCode>
                <c:ptCount val="5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</c:numCache>
            </c:numRef>
          </c:cat>
          <c:val>
            <c:numRef>
              <c:f>Arkusz1!$B$12:$F$12</c:f>
              <c:numCache>
                <c:formatCode>#\ ##0.00\ "zł"</c:formatCode>
                <c:ptCount val="5"/>
                <c:pt idx="0">
                  <c:v>1250000</c:v>
                </c:pt>
                <c:pt idx="1">
                  <c:v>1000000</c:v>
                </c:pt>
                <c:pt idx="2">
                  <c:v>764680.65</c:v>
                </c:pt>
                <c:pt idx="3">
                  <c:v>469225.12</c:v>
                </c:pt>
                <c:pt idx="4">
                  <c:v>236634.34</c:v>
                </c:pt>
              </c:numCache>
            </c:numRef>
          </c:val>
        </c:ser>
        <c:ser>
          <c:idx val="2"/>
          <c:order val="2"/>
          <c:tx>
            <c:strRef>
              <c:f>Arkusz1!$A$13</c:f>
              <c:strCache>
                <c:ptCount val="1"/>
                <c:pt idx="0">
                  <c:v>KMK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Arkusz1!$B$10:$F$10</c:f>
              <c:numCache>
                <c:formatCode>General</c:formatCode>
                <c:ptCount val="5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</c:numCache>
            </c:numRef>
          </c:cat>
          <c:val>
            <c:numRef>
              <c:f>Arkusz1!$B$13:$F$13</c:f>
              <c:numCache>
                <c:formatCode>#\ ##0.00\ "zł"</c:formatCode>
                <c:ptCount val="5"/>
                <c:pt idx="0">
                  <c:v>4500000</c:v>
                </c:pt>
                <c:pt idx="1">
                  <c:v>3900000</c:v>
                </c:pt>
                <c:pt idx="2">
                  <c:v>3691959.32</c:v>
                </c:pt>
                <c:pt idx="3">
                  <c:v>2919276</c:v>
                </c:pt>
                <c:pt idx="4">
                  <c:v>2553373.0099999998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4615776"/>
        <c:axId val="334616168"/>
      </c:barChart>
      <c:lineChart>
        <c:grouping val="standard"/>
        <c:varyColors val="0"/>
        <c:ser>
          <c:idx val="3"/>
          <c:order val="3"/>
          <c:tx>
            <c:strRef>
              <c:f>Arkusz1!$A$14</c:f>
              <c:strCache>
                <c:ptCount val="1"/>
                <c:pt idx="0">
                  <c:v>Łącznie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5.7887120115774236E-3"/>
                  <c:y val="-2.0969852946842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1454779420263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0484926473421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7887120115774236E-3"/>
                  <c:y val="-5.5919607858245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Arkusz1!$B$10:$F$10</c:f>
              <c:numCache>
                <c:formatCode>General</c:formatCode>
                <c:ptCount val="5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</c:numCache>
            </c:numRef>
          </c:cat>
          <c:val>
            <c:numRef>
              <c:f>Arkusz1!$B$14:$F$14</c:f>
              <c:numCache>
                <c:formatCode>#\ ##0.00\ "zł"</c:formatCode>
                <c:ptCount val="5"/>
                <c:pt idx="0">
                  <c:v>10183418.08</c:v>
                </c:pt>
                <c:pt idx="1">
                  <c:v>7732399.3799999999</c:v>
                </c:pt>
                <c:pt idx="2">
                  <c:v>7203827.9499999993</c:v>
                </c:pt>
                <c:pt idx="3">
                  <c:v>5409095.6899999995</c:v>
                </c:pt>
                <c:pt idx="4">
                  <c:v>4221855.3499999996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616560"/>
        <c:axId val="334621264"/>
      </c:lineChart>
      <c:catAx>
        <c:axId val="33461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6168"/>
        <c:crosses val="autoZero"/>
        <c:auto val="1"/>
        <c:lblAlgn val="ctr"/>
        <c:lblOffset val="100"/>
        <c:noMultiLvlLbl val="0"/>
      </c:catAx>
      <c:valAx>
        <c:axId val="334616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5776"/>
        <c:crosses val="autoZero"/>
        <c:crossBetween val="between"/>
      </c:valAx>
      <c:valAx>
        <c:axId val="334621264"/>
        <c:scaling>
          <c:orientation val="minMax"/>
        </c:scaling>
        <c:delete val="0"/>
        <c:axPos val="r"/>
        <c:numFmt formatCode="#\ ##0.00\ &quot;zł&quot;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6560"/>
        <c:crosses val="max"/>
        <c:crossBetween val="between"/>
      </c:valAx>
      <c:catAx>
        <c:axId val="334616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621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Komunikacja gminna - FRPA</a:t>
            </a:r>
          </a:p>
        </c:rich>
      </c:tx>
      <c:layout>
        <c:manualLayout>
          <c:xMode val="edge"/>
          <c:yMode val="edge"/>
          <c:x val="0.42736064129167978"/>
          <c:y val="1.7028520492416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Arkusz1!$A$22</c:f>
              <c:strCache>
                <c:ptCount val="1"/>
                <c:pt idx="0">
                  <c:v>Komunikacja gminna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Arkusz1!$B$21:$F$21</c:f>
              <c:numCache>
                <c:formatCode>General</c:formatCode>
                <c:ptCount val="5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</c:numCache>
            </c:numRef>
          </c:cat>
          <c:val>
            <c:numRef>
              <c:f>Arkusz1!$B$22:$F$22</c:f>
              <c:numCache>
                <c:formatCode>#\ ##0.00\ "zł"</c:formatCode>
                <c:ptCount val="5"/>
                <c:pt idx="0">
                  <c:v>4433418.08</c:v>
                </c:pt>
                <c:pt idx="1">
                  <c:v>2832399.38</c:v>
                </c:pt>
                <c:pt idx="2">
                  <c:v>2747187.98</c:v>
                </c:pt>
                <c:pt idx="3">
                  <c:v>2020594.57</c:v>
                </c:pt>
                <c:pt idx="4">
                  <c:v>1431848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618520"/>
        <c:axId val="334619304"/>
      </c:barChart>
      <c:lineChart>
        <c:grouping val="standard"/>
        <c:varyColors val="0"/>
        <c:ser>
          <c:idx val="1"/>
          <c:order val="1"/>
          <c:tx>
            <c:strRef>
              <c:f>Arkusz1!$A$23</c:f>
              <c:strCache>
                <c:ptCount val="1"/>
                <c:pt idx="0">
                  <c:v>FRPA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Arkusz1!$B$21:$F$21</c:f>
              <c:numCache>
                <c:formatCode>General</c:formatCode>
                <c:ptCount val="5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</c:numCache>
            </c:numRef>
          </c:cat>
          <c:val>
            <c:numRef>
              <c:f>Arkusz1!$B$23:$F$23</c:f>
              <c:numCache>
                <c:formatCode>#\ ##0.00\ "zł"</c:formatCode>
                <c:ptCount val="5"/>
                <c:pt idx="0">
                  <c:v>2072610</c:v>
                </c:pt>
                <c:pt idx="1">
                  <c:v>1408776</c:v>
                </c:pt>
                <c:pt idx="2">
                  <c:v>1050988.8</c:v>
                </c:pt>
                <c:pt idx="3">
                  <c:v>724837.8</c:v>
                </c:pt>
                <c:pt idx="4">
                  <c:v>537058.69999999995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618520"/>
        <c:axId val="334619304"/>
      </c:lineChart>
      <c:catAx>
        <c:axId val="33461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9304"/>
        <c:crosses val="autoZero"/>
        <c:auto val="1"/>
        <c:lblAlgn val="ctr"/>
        <c:lblOffset val="100"/>
        <c:noMultiLvlLbl val="0"/>
      </c:catAx>
      <c:valAx>
        <c:axId val="334619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8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/>
              <a:t>Liczba miejsc</a:t>
            </a:r>
            <a:r>
              <a:rPr lang="pl-PL" sz="2000" baseline="0"/>
              <a:t> parkingowych P+R</a:t>
            </a:r>
            <a:endParaRPr lang="en-US" sz="2000"/>
          </a:p>
        </c:rich>
      </c:tx>
      <c:layout>
        <c:manualLayout>
          <c:xMode val="edge"/>
          <c:yMode val="edge"/>
          <c:x val="0.34462180863755665"/>
          <c:y val="5.423280423280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'MIejsca parkingi '!$A$2:$A$6</c:f>
              <c:strCache>
                <c:ptCount val="5"/>
                <c:pt idx="0">
                  <c:v>Niepołomice</c:v>
                </c:pt>
                <c:pt idx="1">
                  <c:v>Staniątki </c:v>
                </c:pt>
                <c:pt idx="2">
                  <c:v>Wola Batorska </c:v>
                </c:pt>
                <c:pt idx="3">
                  <c:v>Podłęże Południe</c:v>
                </c:pt>
                <c:pt idx="4">
                  <c:v>Podłęże Północ </c:v>
                </c:pt>
              </c:strCache>
            </c:strRef>
          </c:cat>
          <c:val>
            <c:numRef>
              <c:f>'MIejsca parkingi '!$B$2:$B$6</c:f>
              <c:numCache>
                <c:formatCode>General</c:formatCode>
                <c:ptCount val="5"/>
                <c:pt idx="0">
                  <c:v>136</c:v>
                </c:pt>
                <c:pt idx="1">
                  <c:v>120</c:v>
                </c:pt>
                <c:pt idx="2">
                  <c:v>34</c:v>
                </c:pt>
                <c:pt idx="3">
                  <c:v>63</c:v>
                </c:pt>
                <c:pt idx="4">
                  <c:v>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/>
              <a:t>Cel -&gt; Kraków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08191A7F-5E72-44E7-A25B-0E8CFD76FCA1}" type="CATEGORYNAME">
                      <a:rPr lang="en-US"/>
                      <a:pPr/>
                      <a:t>[NAZWA KATEGORII]</a:t>
                    </a:fld>
                    <a:r>
                      <a:rPr lang="en-US" baseline="0"/>
                      <a:t>: </a:t>
                    </a:r>
                    <a:fld id="{53DB4309-62B1-47A0-BEEE-B9FE9A8EB9CB}" type="VALUE">
                      <a:rPr lang="en-US" baseline="0"/>
                      <a:pPr/>
                      <a:t>[WARTOŚĆ]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8.9767169728783902E-2"/>
                  <c:y val="2.8948673082531351E-2"/>
                </c:manualLayout>
              </c:layout>
              <c:tx>
                <c:rich>
                  <a:bodyPr/>
                  <a:lstStyle/>
                  <a:p>
                    <a:fld id="{17943FED-A055-422C-B3D7-0BDD3E0AAF41}" type="CATEGORYNAME">
                      <a:rPr lang="en-US"/>
                      <a:pPr/>
                      <a:t>[NAZWA KATEGORII]</a:t>
                    </a:fld>
                    <a:r>
                      <a:rPr lang="en-US" baseline="0"/>
                      <a:t>: </a:t>
                    </a:r>
                    <a:fld id="{9DE31273-E606-4B15-A0F8-D924394B78C0}" type="VALUE">
                      <a:rPr lang="en-US" baseline="0"/>
                      <a:pPr/>
                      <a:t>[WARTOŚĆ]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E17FEE8C-B487-422B-8C53-8F2A3D2A2772}" type="CATEGORYNAME">
                      <a:rPr lang="en-US"/>
                      <a:pPr/>
                      <a:t>[NAZWA KATEGORII]</a:t>
                    </a:fld>
                    <a:r>
                      <a:rPr lang="en-US" baseline="0"/>
                      <a:t>: </a:t>
                    </a:r>
                    <a:fld id="{592CF157-FE58-44D1-8ABB-7F15A9BCA1C9}" type="VALUE">
                      <a:rPr lang="en-US" baseline="0"/>
                      <a:pPr/>
                      <a:t>[WARTOŚĆ]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/>
                      <a:t>Kolej: </a:t>
                    </a:r>
                    <a:fld id="{65E29FB5-6037-4CD5-B0E7-4CFBD2B9C124}" type="VALUE">
                      <a:rPr lang="en-US" baseline="0"/>
                      <a:pPr/>
                      <a:t>[WARTOŚĆ]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Arkusz5!$B$13:$B$15</c:f>
              <c:strCache>
                <c:ptCount val="3"/>
                <c:pt idx="0">
                  <c:v>KMK</c:v>
                </c:pt>
                <c:pt idx="1">
                  <c:v>Przez Grzegórzki</c:v>
                </c:pt>
                <c:pt idx="2">
                  <c:v>Przez Nową Hutę</c:v>
                </c:pt>
              </c:strCache>
            </c:strRef>
          </c:cat>
          <c:val>
            <c:numRef>
              <c:f>Arkusz5!$C$13:$C$15</c:f>
              <c:numCache>
                <c:formatCode>General</c:formatCode>
                <c:ptCount val="3"/>
                <c:pt idx="0">
                  <c:v>90</c:v>
                </c:pt>
                <c:pt idx="1">
                  <c:v>28</c:v>
                </c:pt>
                <c:pt idx="2">
                  <c:v>11</c:v>
                </c:pt>
              </c:numCache>
            </c:numRef>
          </c:val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00"/>
        <c:splitType val="pos"/>
        <c:splitPos val="2"/>
        <c:secondPieSize val="75"/>
        <c:ser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Cel -&gt; P+R Podłęże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Arkusz5!$C$19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Arkusz5!$B$20:$B$25</c:f>
              <c:strCache>
                <c:ptCount val="6"/>
                <c:pt idx="0">
                  <c:v>301</c:v>
                </c:pt>
                <c:pt idx="1">
                  <c:v>A7</c:v>
                </c:pt>
                <c:pt idx="2">
                  <c:v>A18</c:v>
                </c:pt>
                <c:pt idx="3">
                  <c:v>A37</c:v>
                </c:pt>
                <c:pt idx="4">
                  <c:v>T3</c:v>
                </c:pt>
                <c:pt idx="5">
                  <c:v>T4</c:v>
                </c:pt>
              </c:strCache>
            </c:strRef>
          </c:cat>
          <c:val>
            <c:numRef>
              <c:f>Arkusz5!$C$20:$C$25</c:f>
              <c:numCache>
                <c:formatCode>General</c:formatCode>
                <c:ptCount val="6"/>
                <c:pt idx="0">
                  <c:v>48</c:v>
                </c:pt>
                <c:pt idx="1">
                  <c:v>15</c:v>
                </c:pt>
                <c:pt idx="2">
                  <c:v>8</c:v>
                </c:pt>
                <c:pt idx="3">
                  <c:v>8</c:v>
                </c:pt>
                <c:pt idx="4">
                  <c:v>11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Arkusz5!$D$19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Arkusz5!$B$20:$B$25</c:f>
              <c:strCache>
                <c:ptCount val="6"/>
                <c:pt idx="0">
                  <c:v>301</c:v>
                </c:pt>
                <c:pt idx="1">
                  <c:v>A7</c:v>
                </c:pt>
                <c:pt idx="2">
                  <c:v>A18</c:v>
                </c:pt>
                <c:pt idx="3">
                  <c:v>A37</c:v>
                </c:pt>
                <c:pt idx="4">
                  <c:v>T3</c:v>
                </c:pt>
                <c:pt idx="5">
                  <c:v>T4</c:v>
                </c:pt>
              </c:strCache>
            </c:strRef>
          </c:cat>
          <c:val>
            <c:numRef>
              <c:f>Arkusz5!$D$20:$D$25</c:f>
              <c:numCache>
                <c:formatCode>General</c:formatCode>
                <c:ptCount val="6"/>
                <c:pt idx="0">
                  <c:v>48</c:v>
                </c:pt>
                <c:pt idx="1">
                  <c:v>15</c:v>
                </c:pt>
                <c:pt idx="2">
                  <c:v>8</c:v>
                </c:pt>
                <c:pt idx="3">
                  <c:v>8</c:v>
                </c:pt>
                <c:pt idx="4">
                  <c:v>18</c:v>
                </c:pt>
                <c:pt idx="5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4618912"/>
        <c:axId val="334620872"/>
        <c:axId val="334847568"/>
      </c:bar3DChart>
      <c:catAx>
        <c:axId val="33461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20872"/>
        <c:crosses val="autoZero"/>
        <c:auto val="1"/>
        <c:lblAlgn val="ctr"/>
        <c:lblOffset val="100"/>
        <c:noMultiLvlLbl val="0"/>
      </c:catAx>
      <c:valAx>
        <c:axId val="33462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Liczba</a:t>
                </a:r>
                <a:r>
                  <a:rPr lang="pl-PL" baseline="0"/>
                  <a:t> kursów</a:t>
                </a:r>
                <a:endParaRPr lang="pl-PL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18912"/>
        <c:crosses val="autoZero"/>
        <c:crossBetween val="between"/>
      </c:valAx>
      <c:serAx>
        <c:axId val="334847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20872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3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44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40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6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41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33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16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07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2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25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277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60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26BBC-835B-43F5-A885-98044AC609FD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E3B95-B915-4E02-84BE-3E19BA974B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34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49860" y="915515"/>
            <a:ext cx="9144000" cy="2387600"/>
          </a:xfrm>
        </p:spPr>
        <p:txBody>
          <a:bodyPr/>
          <a:lstStyle/>
          <a:p>
            <a:r>
              <a:rPr lang="pl-PL" dirty="0" smtClean="0"/>
              <a:t>Transport zbiorowy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27322" y="3441807"/>
            <a:ext cx="9144000" cy="1655762"/>
          </a:xfrm>
        </p:spPr>
        <p:txBody>
          <a:bodyPr/>
          <a:lstStyle/>
          <a:p>
            <a:r>
              <a:rPr lang="pl-PL" dirty="0" smtClean="0"/>
              <a:t>w gminie Niepołomice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13" y="4269688"/>
            <a:ext cx="2160373" cy="21603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7" y="661044"/>
            <a:ext cx="3022589" cy="9875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916" y="4793256"/>
            <a:ext cx="1949521" cy="194111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122677" y="4423924"/>
            <a:ext cx="170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j-lt"/>
              </a:rPr>
              <a:t>Rozkłady jazdy</a:t>
            </a:r>
            <a:endParaRPr lang="pl-PL" dirty="0">
              <a:latin typeface="+mj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76904" y="4423924"/>
            <a:ext cx="196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j-lt"/>
              </a:rPr>
              <a:t>#</a:t>
            </a:r>
            <a:r>
              <a:rPr lang="pl-PL" dirty="0" err="1" smtClean="0">
                <a:latin typeface="+mj-lt"/>
              </a:rPr>
              <a:t>NIEPOtransport</a:t>
            </a:r>
            <a:endParaRPr lang="pl-PL" dirty="0">
              <a:latin typeface="+mj-lt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4" y="4907506"/>
            <a:ext cx="1507809" cy="15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42" y="493461"/>
            <a:ext cx="7686483" cy="5577744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16720"/>
              </p:ext>
            </p:extLst>
          </p:nvPr>
        </p:nvGraphicFramePr>
        <p:xfrm>
          <a:off x="8566485" y="2609349"/>
          <a:ext cx="3368841" cy="1163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2947"/>
                <a:gridCol w="1122947"/>
                <a:gridCol w="1122947"/>
              </a:tblGrid>
              <a:tr h="7539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SOBOTY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ŚWIĘTA</a:t>
                      </a:r>
                      <a:endParaRPr lang="pl-PL" dirty="0"/>
                    </a:p>
                  </a:txBody>
                  <a:tcPr/>
                </a:tc>
              </a:tr>
              <a:tr h="40907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1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01" y="571709"/>
            <a:ext cx="8072124" cy="5398753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712113"/>
              </p:ext>
            </p:extLst>
          </p:nvPr>
        </p:nvGraphicFramePr>
        <p:xfrm>
          <a:off x="8566485" y="2609349"/>
          <a:ext cx="3368841" cy="1163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2947"/>
                <a:gridCol w="1122947"/>
                <a:gridCol w="1122947"/>
              </a:tblGrid>
              <a:tr h="7539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SOBOTY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ŚWIĘTA</a:t>
                      </a:r>
                      <a:endParaRPr lang="pl-PL" dirty="0"/>
                    </a:p>
                  </a:txBody>
                  <a:tcPr/>
                </a:tc>
              </a:tr>
              <a:tr h="40907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2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2" y="365509"/>
            <a:ext cx="7906983" cy="5784583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717"/>
              </p:ext>
            </p:extLst>
          </p:nvPr>
        </p:nvGraphicFramePr>
        <p:xfrm>
          <a:off x="8566485" y="2609349"/>
          <a:ext cx="3368841" cy="1163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2947"/>
                <a:gridCol w="1122947"/>
                <a:gridCol w="1122947"/>
              </a:tblGrid>
              <a:tr h="7539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SOBOTY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ŚWIĘTA</a:t>
                      </a:r>
                      <a:endParaRPr lang="pl-PL" dirty="0"/>
                    </a:p>
                  </a:txBody>
                  <a:tcPr/>
                </a:tc>
              </a:tr>
              <a:tr h="40907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0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9" y="521465"/>
            <a:ext cx="8085137" cy="5681733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72899"/>
              </p:ext>
            </p:extLst>
          </p:nvPr>
        </p:nvGraphicFramePr>
        <p:xfrm>
          <a:off x="8566485" y="2609349"/>
          <a:ext cx="3368841" cy="1163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2947"/>
                <a:gridCol w="1122947"/>
                <a:gridCol w="1122947"/>
              </a:tblGrid>
              <a:tr h="7539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SOBOTY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ŚWIĘTA</a:t>
                      </a:r>
                      <a:endParaRPr lang="pl-PL" dirty="0"/>
                    </a:p>
                  </a:txBody>
                  <a:tcPr/>
                </a:tc>
              </a:tr>
              <a:tr h="40907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3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50" y="104260"/>
            <a:ext cx="94011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14" y="216238"/>
            <a:ext cx="9296400" cy="5172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71" y="5417639"/>
            <a:ext cx="1447336" cy="14403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323" y="5370051"/>
            <a:ext cx="1447336" cy="14879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440653" y="5953153"/>
            <a:ext cx="470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latin typeface="+mj-lt"/>
              </a:rPr>
              <a:t>iOS				</a:t>
            </a:r>
            <a:r>
              <a:rPr lang="pl-PL" i="1" dirty="0" err="1" smtClean="0">
                <a:latin typeface="+mj-lt"/>
              </a:rPr>
              <a:t>Andorid</a:t>
            </a:r>
            <a:endParaRPr lang="pl-PL" i="1" dirty="0" smtClean="0">
              <a:latin typeface="+mj-lt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04" y="5604479"/>
            <a:ext cx="1253521" cy="12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27" y="244174"/>
            <a:ext cx="5676513" cy="395715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17" y="212875"/>
            <a:ext cx="5541360" cy="39884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290" y="4335345"/>
            <a:ext cx="3366959" cy="23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998343"/>
              </p:ext>
            </p:extLst>
          </p:nvPr>
        </p:nvGraphicFramePr>
        <p:xfrm>
          <a:off x="1352549" y="419100"/>
          <a:ext cx="951547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83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15956"/>
              </p:ext>
            </p:extLst>
          </p:nvPr>
        </p:nvGraphicFramePr>
        <p:xfrm>
          <a:off x="1514475" y="552450"/>
          <a:ext cx="9525000" cy="566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82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03180"/>
              </p:ext>
            </p:extLst>
          </p:nvPr>
        </p:nvGraphicFramePr>
        <p:xfrm>
          <a:off x="102754" y="0"/>
          <a:ext cx="5726546" cy="394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160890"/>
              </p:ext>
            </p:extLst>
          </p:nvPr>
        </p:nvGraphicFramePr>
        <p:xfrm>
          <a:off x="5575454" y="2717800"/>
          <a:ext cx="6222845" cy="382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74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57" y="-76200"/>
            <a:ext cx="11484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40087"/>
              </p:ext>
            </p:extLst>
          </p:nvPr>
        </p:nvGraphicFramePr>
        <p:xfrm>
          <a:off x="1358900" y="330200"/>
          <a:ext cx="9804400" cy="590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56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123829"/>
              </p:ext>
            </p:extLst>
          </p:nvPr>
        </p:nvGraphicFramePr>
        <p:xfrm>
          <a:off x="838200" y="647700"/>
          <a:ext cx="10345737" cy="566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78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483084"/>
              </p:ext>
            </p:extLst>
          </p:nvPr>
        </p:nvGraphicFramePr>
        <p:xfrm>
          <a:off x="1765300" y="812800"/>
          <a:ext cx="8382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08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928854"/>
              </p:ext>
            </p:extLst>
          </p:nvPr>
        </p:nvGraphicFramePr>
        <p:xfrm>
          <a:off x="647700" y="127000"/>
          <a:ext cx="10452100" cy="659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75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572328"/>
              </p:ext>
            </p:extLst>
          </p:nvPr>
        </p:nvGraphicFramePr>
        <p:xfrm>
          <a:off x="246062" y="227806"/>
          <a:ext cx="7564438" cy="4369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686823"/>
              </p:ext>
            </p:extLst>
          </p:nvPr>
        </p:nvGraphicFramePr>
        <p:xfrm>
          <a:off x="7429500" y="3860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66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19" y="-68094"/>
            <a:ext cx="11300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11"/>
            <a:ext cx="12192000" cy="618434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23" y="4212077"/>
            <a:ext cx="996089" cy="89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a923d13b1b19d7fe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54" y="0"/>
            <a:ext cx="45303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6" y="148281"/>
            <a:ext cx="4162851" cy="31221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156" y="3500211"/>
            <a:ext cx="4162851" cy="32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08" y="280601"/>
            <a:ext cx="8385911" cy="5929313"/>
          </a:xfrm>
        </p:spPr>
      </p:pic>
    </p:spTree>
    <p:extLst>
      <p:ext uri="{BB962C8B-B14F-4D97-AF65-F5344CB8AC3E}">
        <p14:creationId xmlns:p14="http://schemas.microsoft.com/office/powerpoint/2010/main" val="20521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08" y="280601"/>
            <a:ext cx="8385911" cy="5929312"/>
          </a:xfrm>
        </p:spPr>
      </p:pic>
    </p:spTree>
    <p:extLst>
      <p:ext uri="{BB962C8B-B14F-4D97-AF65-F5344CB8AC3E}">
        <p14:creationId xmlns:p14="http://schemas.microsoft.com/office/powerpoint/2010/main" val="25490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1" y="272362"/>
            <a:ext cx="8774307" cy="6203931"/>
          </a:xfrm>
        </p:spPr>
      </p:pic>
    </p:spTree>
    <p:extLst>
      <p:ext uri="{BB962C8B-B14F-4D97-AF65-F5344CB8AC3E}">
        <p14:creationId xmlns:p14="http://schemas.microsoft.com/office/powerpoint/2010/main" val="10961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97089"/>
            <a:ext cx="9156700" cy="6474304"/>
          </a:xfrm>
        </p:spPr>
      </p:pic>
    </p:spTree>
    <p:extLst>
      <p:ext uri="{BB962C8B-B14F-4D97-AF65-F5344CB8AC3E}">
        <p14:creationId xmlns:p14="http://schemas.microsoft.com/office/powerpoint/2010/main" val="34931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3" y="445336"/>
            <a:ext cx="8045538" cy="5651500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58307"/>
              </p:ext>
            </p:extLst>
          </p:nvPr>
        </p:nvGraphicFramePr>
        <p:xfrm>
          <a:off x="8566485" y="2609349"/>
          <a:ext cx="3368841" cy="1163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2947"/>
                <a:gridCol w="1122947"/>
                <a:gridCol w="1122947"/>
              </a:tblGrid>
              <a:tr h="7539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SOBOTY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ŚWIĘTA</a:t>
                      </a:r>
                      <a:endParaRPr lang="pl-PL" dirty="0"/>
                    </a:p>
                  </a:txBody>
                  <a:tcPr/>
                </a:tc>
              </a:tr>
              <a:tr h="40907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8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107</Words>
  <Application>Microsoft Office PowerPoint</Application>
  <PresentationFormat>Panoramiczny</PresentationFormat>
  <Paragraphs>63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Motyw pakietu Office</vt:lpstr>
      <vt:lpstr>Transport zbiorowy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 zbiorowy</dc:title>
  <dc:creator>Klaudia Kowalczyk</dc:creator>
  <cp:lastModifiedBy>Klaudia Kowalczyk</cp:lastModifiedBy>
  <cp:revision>28</cp:revision>
  <dcterms:created xsi:type="dcterms:W3CDTF">2025-11-17T10:54:19Z</dcterms:created>
  <dcterms:modified xsi:type="dcterms:W3CDTF">2025-11-27T14:25:18Z</dcterms:modified>
</cp:coreProperties>
</file>