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1.xml" ContentType="application/xml"/>
  <Override PartName="/customXml/itemProps1.xml" ContentType="application/vnd.openxmlformats-officedocument.customXmlProperties+xml"/>
  <Override PartName="/customXml/item2.xml" ContentType="application/xml"/>
  <Override PartName="/customXml/_rels/item1.xml.rels" ContentType="application/vnd.openxmlformats-package.relationships+xml"/>
  <Override PartName="/customXml/_rels/item2.xml.rels" ContentType="application/vnd.openxmlformats-package.relationships+xml"/>
  <Override PartName="/customXml/_rels/item3.xml.rels" ContentType="application/vnd.openxmlformats-package.relationships+xml"/>
  <Override PartName="/customXml/itemProps2.xml" ContentType="application/vnd.openxmlformats-officedocument.customXmlProperties+xml"/>
  <Override PartName="/customXml/item3.xml" ContentType="application/xml"/>
  <Override PartName="/customXml/itemProps3.xml" ContentType="application/vnd.openxmlformats-officedocument.customXml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7.jpeg" ContentType="image/jpeg"/>
  <Override PartName="/ppt/media/image2.png" ContentType="image/png"/>
  <Override PartName="/ppt/media/image4.jpeg" ContentType="image/jpeg"/>
  <Override PartName="/ppt/media/image3.jpeg" ContentType="image/jpeg"/>
  <Override PartName="/ppt/media/image11.png" ContentType="image/png"/>
  <Override PartName="/ppt/media/image5.jpeg" ContentType="image/jpeg"/>
  <Override PartName="/ppt/media/image6.jpeg" ContentType="image/jpeg"/>
  <Override PartName="/ppt/media/image8.png" ContentType="image/png"/>
  <Override PartName="/ppt/media/image9.jpeg" ContentType="image/jpeg"/>
  <Override PartName="/ppt/media/image10.jpeg" ContentType="image/jpeg"/>
  <Override PartName="/ppt/media/image12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cal Title and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724960" y="365040"/>
            <a:ext cx="2627640" cy="5810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GB" sz="44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Click to edit Master title style</a:t>
            </a:r>
            <a:endParaRPr b="0" lang="pl-PL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838080" y="365040"/>
            <a:ext cx="7732800" cy="5810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Click to edit Master text styles</a:t>
            </a:r>
            <a:endParaRPr b="0" lang="pl-PL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Second level</a:t>
            </a:r>
            <a:endParaRPr b="0" lang="pl-PL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Third level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Fourth level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Fifth level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pl-PL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&lt;data/godzina&gt;</a:t>
            </a:r>
            <a:endParaRPr b="0" lang="pl-PL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336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&lt;stopka&gt;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pl-PL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8DDD42C9-7A7E-4C3F-899E-A4FC5B108489}" type="slidenum">
              <a:rPr b="0" lang="pl-PL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&lt;numer&gt;</a:t>
            </a:fld>
            <a:endParaRPr b="0" lang="pl-PL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560" cy="2386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GB" sz="60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Click to edit Master title style</a:t>
            </a:r>
            <a:endParaRPr b="0" lang="pl-PL" sz="6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dt" idx="28"/>
          </p:nvPr>
        </p:nvSpPr>
        <p:spPr>
          <a:xfrm>
            <a:off x="8380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pl-PL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&lt;data/godzina&gt;</a:t>
            </a:r>
            <a:endParaRPr b="0" lang="pl-PL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ftr" idx="29"/>
          </p:nvPr>
        </p:nvSpPr>
        <p:spPr>
          <a:xfrm>
            <a:off x="4038480" y="6356520"/>
            <a:ext cx="411336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&lt;stopka&gt;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sldNum" idx="30"/>
          </p:nvPr>
        </p:nvSpPr>
        <p:spPr>
          <a:xfrm>
            <a:off x="86104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pl-PL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6E8282F1-384F-41DF-B0C2-39907D8D175B}" type="slidenum">
              <a:rPr b="0" lang="pl-PL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&lt;numer&gt;</a:t>
            </a:fld>
            <a:endParaRPr b="0" lang="pl-PL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360" cy="39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Kliknij, aby edytować format tekstu konspektu</a:t>
            </a:r>
            <a:endParaRPr b="0" lang="pl-PL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Drugi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Trzeci poziom konspektu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Czwarty poziom konspektu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Piąty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Szósty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Siódmy poziom konspektu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le and Vertical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160" cy="1324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GB" sz="44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Click to edit Master title style</a:t>
            </a:r>
            <a:endParaRPr b="0" lang="pl-PL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4160" cy="4349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Click to edit Master text styles</a:t>
            </a:r>
            <a:endParaRPr b="0" lang="pl-PL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Second level</a:t>
            </a:r>
            <a:endParaRPr b="0" lang="pl-PL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Third level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Fourth level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Fifth level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dt" idx="31"/>
          </p:nvPr>
        </p:nvSpPr>
        <p:spPr>
          <a:xfrm>
            <a:off x="8380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pl-PL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&lt;data/godzina&gt;</a:t>
            </a:r>
            <a:endParaRPr b="0" lang="pl-PL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ftr" idx="32"/>
          </p:nvPr>
        </p:nvSpPr>
        <p:spPr>
          <a:xfrm>
            <a:off x="4038480" y="6356520"/>
            <a:ext cx="411336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&lt;stopka&gt;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 type="sldNum" idx="33"/>
          </p:nvPr>
        </p:nvSpPr>
        <p:spPr>
          <a:xfrm>
            <a:off x="86104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pl-PL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D8A0DF6D-FF19-419A-84A4-414BAB1176E2}" type="slidenum">
              <a:rPr b="0" lang="pl-PL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&lt;numer&gt;</a:t>
            </a:fld>
            <a:endParaRPr b="0" lang="pl-PL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160" cy="1324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GB" sz="44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Click to edit Master title style</a:t>
            </a:r>
            <a:endParaRPr b="0" lang="pl-PL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4160" cy="4349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Click to edit Master text styles</a:t>
            </a:r>
            <a:endParaRPr b="0" lang="pl-PL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Second level</a:t>
            </a:r>
            <a:endParaRPr b="0" lang="pl-PL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Third level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Fourth level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Fifth level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pl-PL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&lt;data/godzina&gt;</a:t>
            </a:r>
            <a:endParaRPr b="0" lang="pl-PL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336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&lt;stopka&gt;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pl-PL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E553D8E-80EC-40A8-BADD-A88E94346DE1}" type="slidenum">
              <a:rPr b="0" lang="pl-PL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&lt;numer&gt;</a:t>
            </a:fld>
            <a:endParaRPr b="0" lang="pl-PL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 Head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4160" cy="2851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GB" sz="60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Click to edit Master title style</a:t>
            </a:r>
            <a:endParaRPr b="0" lang="pl-PL" sz="6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4160" cy="149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GB" sz="24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Click to edit Master text styles</a:t>
            </a:r>
            <a:endParaRPr b="0" lang="pl-PL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pl-PL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&lt;data/godzina&gt;</a:t>
            </a:r>
            <a:endParaRPr b="0" lang="pl-PL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PlaceHolder 4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336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&lt;stopka&gt;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5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pl-PL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E3C26C3-FFED-47B8-85A5-88277A29D8DC}" type="slidenum">
              <a:rPr b="0" lang="pl-PL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&lt;numer&gt;</a:t>
            </a:fld>
            <a:endParaRPr b="0" lang="pl-PL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wo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160" cy="1324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GB" sz="44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Click to edit Master title style</a:t>
            </a:r>
            <a:endParaRPr b="0" lang="pl-PL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0040" cy="4349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Click to edit Master text styles</a:t>
            </a:r>
            <a:endParaRPr b="0" lang="pl-PL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Second level</a:t>
            </a:r>
            <a:endParaRPr b="0" lang="pl-PL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Third level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Fourth level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Fifth level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0040" cy="4349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Click to edit Master text styles</a:t>
            </a:r>
            <a:endParaRPr b="0" lang="pl-PL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Second level</a:t>
            </a:r>
            <a:endParaRPr b="0" lang="pl-PL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Third level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Fourth level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Fifth level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dt" idx="10"/>
          </p:nvPr>
        </p:nvSpPr>
        <p:spPr>
          <a:xfrm>
            <a:off x="8380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pl-PL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&lt;data/godzina&gt;</a:t>
            </a:r>
            <a:endParaRPr b="0" lang="pl-PL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5"/>
          <p:cNvSpPr>
            <a:spLocks noGrp="1"/>
          </p:cNvSpPr>
          <p:nvPr>
            <p:ph type="ftr" idx="11"/>
          </p:nvPr>
        </p:nvSpPr>
        <p:spPr>
          <a:xfrm>
            <a:off x="4038480" y="6356520"/>
            <a:ext cx="411336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&lt;stopka&gt;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PlaceHolder 6"/>
          <p:cNvSpPr>
            <a:spLocks noGrp="1"/>
          </p:cNvSpPr>
          <p:nvPr>
            <p:ph type="sldNum" idx="12"/>
          </p:nvPr>
        </p:nvSpPr>
        <p:spPr>
          <a:xfrm>
            <a:off x="86104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pl-PL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5F003D60-8A9A-4125-BCBE-688C52CB67BC}" type="slidenum">
              <a:rPr b="0" lang="pl-PL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&lt;numer&gt;</a:t>
            </a:fld>
            <a:endParaRPr b="0" lang="pl-PL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is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4160" cy="1324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GB" sz="44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Click to edit Master title style</a:t>
            </a:r>
            <a:endParaRPr b="0" lang="pl-PL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6280" cy="822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GB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Click to edit Master text styles</a:t>
            </a:r>
            <a:endParaRPr b="0" lang="pl-PL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6280" cy="3683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Click to edit Master text styles</a:t>
            </a:r>
            <a:endParaRPr b="0" lang="pl-PL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Second level</a:t>
            </a:r>
            <a:endParaRPr b="0" lang="pl-PL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Third level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Fourth level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Fifth level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1840" cy="822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GB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Click to edit Master text styles</a:t>
            </a:r>
            <a:endParaRPr b="0" lang="pl-PL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1840" cy="3683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Click to edit Master text styles</a:t>
            </a:r>
            <a:endParaRPr b="0" lang="pl-PL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Second level</a:t>
            </a:r>
            <a:endParaRPr b="0" lang="pl-PL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Third level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Fourth level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Fifth level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" name="PlaceHolder 6"/>
          <p:cNvSpPr>
            <a:spLocks noGrp="1"/>
          </p:cNvSpPr>
          <p:nvPr>
            <p:ph type="dt" idx="13"/>
          </p:nvPr>
        </p:nvSpPr>
        <p:spPr>
          <a:xfrm>
            <a:off x="8380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pl-PL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&lt;data/godzina&gt;</a:t>
            </a:r>
            <a:endParaRPr b="0" lang="pl-PL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" name="PlaceHolder 7"/>
          <p:cNvSpPr>
            <a:spLocks noGrp="1"/>
          </p:cNvSpPr>
          <p:nvPr>
            <p:ph type="ftr" idx="14"/>
          </p:nvPr>
        </p:nvSpPr>
        <p:spPr>
          <a:xfrm>
            <a:off x="4038480" y="6356520"/>
            <a:ext cx="411336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&lt;stopka&gt;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PlaceHolder 8"/>
          <p:cNvSpPr>
            <a:spLocks noGrp="1"/>
          </p:cNvSpPr>
          <p:nvPr>
            <p:ph type="sldNum" idx="15"/>
          </p:nvPr>
        </p:nvSpPr>
        <p:spPr>
          <a:xfrm>
            <a:off x="86104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pl-PL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AD930DB6-2A08-414D-9FDF-F272073322B8}" type="slidenum">
              <a:rPr b="0" lang="pl-PL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&lt;numer&gt;</a:t>
            </a:fld>
            <a:endParaRPr b="0" lang="pl-PL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160" cy="1324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GB" sz="44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Click to edit Master title style</a:t>
            </a:r>
            <a:endParaRPr b="0" lang="pl-PL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dt" idx="16"/>
          </p:nvPr>
        </p:nvSpPr>
        <p:spPr>
          <a:xfrm>
            <a:off x="8380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pl-PL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&lt;data/godzina&gt;</a:t>
            </a:r>
            <a:endParaRPr b="0" lang="pl-PL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ftr" idx="17"/>
          </p:nvPr>
        </p:nvSpPr>
        <p:spPr>
          <a:xfrm>
            <a:off x="4038480" y="6356520"/>
            <a:ext cx="411336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&lt;stopka&gt;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sldNum" idx="18"/>
          </p:nvPr>
        </p:nvSpPr>
        <p:spPr>
          <a:xfrm>
            <a:off x="86104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pl-PL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05D9E52F-B42E-4C4C-814F-EF3B0DD65991}" type="slidenum">
              <a:rPr b="0" lang="pl-PL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&lt;numer&gt;</a:t>
            </a:fld>
            <a:endParaRPr b="0" lang="pl-PL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dt" idx="19"/>
          </p:nvPr>
        </p:nvSpPr>
        <p:spPr>
          <a:xfrm>
            <a:off x="8380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pl-PL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&lt;data/godzina&gt;</a:t>
            </a:r>
            <a:endParaRPr b="0" lang="pl-PL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ftr" idx="20"/>
          </p:nvPr>
        </p:nvSpPr>
        <p:spPr>
          <a:xfrm>
            <a:off x="4038480" y="6356520"/>
            <a:ext cx="411336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&lt;stopka&gt;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sldNum" idx="21"/>
          </p:nvPr>
        </p:nvSpPr>
        <p:spPr>
          <a:xfrm>
            <a:off x="86104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pl-PL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27DA4535-A243-42D9-B16F-88904BF06045}" type="slidenum">
              <a:rPr b="0" lang="pl-PL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&lt;numer&gt;</a:t>
            </a:fld>
            <a:endParaRPr b="0" lang="pl-PL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t with Cap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0840" cy="1598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GB" sz="32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Click to edit Master title style</a:t>
            </a:r>
            <a:endParaRPr b="0" lang="pl-PL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0760" cy="4872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32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Click to edit Master text styles</a:t>
            </a:r>
            <a:endParaRPr b="0" lang="pl-PL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Second level</a:t>
            </a:r>
            <a:endParaRPr b="0" lang="pl-PL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Third level</a:t>
            </a:r>
            <a:endParaRPr b="0" lang="pl-PL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Fourth level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Fifth level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0840" cy="3810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GB" sz="16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Click to edit Master text styles</a:t>
            </a:r>
            <a:endParaRPr b="0" lang="pl-PL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dt" idx="22"/>
          </p:nvPr>
        </p:nvSpPr>
        <p:spPr>
          <a:xfrm>
            <a:off x="8380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pl-PL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&lt;data/godzina&gt;</a:t>
            </a:r>
            <a:endParaRPr b="0" lang="pl-PL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ftr" idx="23"/>
          </p:nvPr>
        </p:nvSpPr>
        <p:spPr>
          <a:xfrm>
            <a:off x="4038480" y="6356520"/>
            <a:ext cx="411336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&lt;stopka&gt;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sldNum" idx="24"/>
          </p:nvPr>
        </p:nvSpPr>
        <p:spPr>
          <a:xfrm>
            <a:off x="86104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pl-PL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340D41C5-A540-4441-9053-94572AC51C8B}" type="slidenum">
              <a:rPr b="0" lang="pl-PL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&lt;numer&gt;</a:t>
            </a:fld>
            <a:endParaRPr b="0" lang="pl-PL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icture with Cap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0840" cy="1598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GB" sz="32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Click to edit Master title style</a:t>
            </a:r>
            <a:endParaRPr b="0" lang="pl-PL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0760" cy="4872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32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Click icon to add picture</a:t>
            </a:r>
            <a:endParaRPr b="0" lang="pl-PL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0840" cy="3810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GB" sz="16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Click to edit Master text styles</a:t>
            </a:r>
            <a:endParaRPr b="0" lang="pl-PL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dt" idx="25"/>
          </p:nvPr>
        </p:nvSpPr>
        <p:spPr>
          <a:xfrm>
            <a:off x="8380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pl-PL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&lt;data/godzina&gt;</a:t>
            </a:r>
            <a:endParaRPr b="0" lang="pl-PL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ftr" idx="26"/>
          </p:nvPr>
        </p:nvSpPr>
        <p:spPr>
          <a:xfrm>
            <a:off x="4038480" y="6356520"/>
            <a:ext cx="411336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&lt;stopka&gt;</a:t>
            </a:r>
            <a:endParaRPr b="0" lang="pl-PL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sldNum" idx="27"/>
          </p:nvPr>
        </p:nvSpPr>
        <p:spPr>
          <a:xfrm>
            <a:off x="86104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pl-PL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E526D718-027B-4E45-98FE-14B409441C58}" type="slidenum">
              <a:rPr b="0" lang="pl-PL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&lt;numer&gt;</a:t>
            </a:fld>
            <a:endParaRPr b="0" lang="pl-PL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0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5.jpeg"/><Relationship Id="rId4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0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2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0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slideLayout" Target="../slideLayouts/slideLayout2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2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2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0" y="1148040"/>
            <a:ext cx="12191040" cy="2630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pl-PL" sz="4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Niepołomickie Centrum Medyczne podsumowanie działań </a:t>
            </a:r>
            <a:br>
              <a:rPr sz="4400"/>
            </a:br>
            <a:r>
              <a:rPr b="1" lang="pl-PL" sz="4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sierpień – listopad 2025 r.</a:t>
            </a:r>
            <a:r>
              <a:rPr b="0" lang="pl-PL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br>
              <a:rPr sz="4400"/>
            </a:br>
            <a:r>
              <a:rPr b="1" lang="pl-PL" sz="4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i kierunki rozwoju na lata 2026-2028 </a:t>
            </a:r>
            <a:endParaRPr b="0" lang="pl-PL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1523880" y="4101120"/>
            <a:ext cx="9142560" cy="1134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pl-PL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Sesja Rady Miasta i Gminy Niepołomice </a:t>
            </a:r>
            <a:br>
              <a:rPr sz="2400"/>
            </a:br>
            <a:r>
              <a:rPr b="1" lang="pl-PL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27 listopada 2025 r.</a:t>
            </a:r>
            <a:endParaRPr b="0" lang="pl-PL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0" name="Rectangle 5"/>
          <p:cNvSpPr/>
          <p:nvPr/>
        </p:nvSpPr>
        <p:spPr>
          <a:xfrm>
            <a:off x="0" y="6270480"/>
            <a:ext cx="11057400" cy="586080"/>
          </a:xfrm>
          <a:prstGeom prst="rect">
            <a:avLst/>
          </a:prstGeom>
          <a:solidFill>
            <a:srgbClr val="0034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pl-PL" sz="1400" strike="noStrike" u="none">
                <a:solidFill>
                  <a:schemeClr val="lt1"/>
                </a:solidFill>
                <a:effectLst/>
                <a:uFillTx/>
                <a:latin typeface="Aptos"/>
              </a:rPr>
              <a:t>Niepołomice      |      Podłęże      |      Podgrabie      |      Zabierzów Bocheński      |      Staniątki</a:t>
            </a:r>
            <a:endParaRPr b="0" lang="pl-PL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1" name="Oval 6"/>
          <p:cNvSpPr/>
          <p:nvPr/>
        </p:nvSpPr>
        <p:spPr>
          <a:xfrm>
            <a:off x="10752120" y="6264720"/>
            <a:ext cx="580320" cy="591840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pl-PL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62" name="Picture 7"/>
          <p:cNvSpPr/>
          <p:nvPr/>
        </p:nvSpPr>
        <p:spPr>
          <a:xfrm>
            <a:off x="10781640" y="6291720"/>
            <a:ext cx="552600" cy="550800"/>
          </a:xfrm>
          <a:prstGeom prst="ellipse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3" name="Picture 8" descr=""/>
          <p:cNvPicPr/>
          <p:nvPr/>
        </p:nvPicPr>
        <p:blipFill>
          <a:blip r:embed="rId2"/>
          <a:srcRect l="41339" t="6243" r="2503" b="5509"/>
          <a:stretch/>
        </p:blipFill>
        <p:spPr>
          <a:xfrm>
            <a:off x="11337480" y="6276240"/>
            <a:ext cx="852840" cy="58032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64" name="Straight Connector 9"/>
          <p:cNvCxnSpPr/>
          <p:nvPr/>
        </p:nvCxnSpPr>
        <p:spPr>
          <a:xfrm>
            <a:off x="0" y="6217920"/>
            <a:ext cx="12332160" cy="1440"/>
          </a:xfrm>
          <a:prstGeom prst="straightConnector1">
            <a:avLst/>
          </a:prstGeom>
          <a:ln w="38100">
            <a:solidFill>
              <a:srgbClr val="9e0e12"/>
            </a:solidFill>
            <a:round/>
          </a:ln>
        </p:spPr>
      </p:cxnSp>
      <p:cxnSp>
        <p:nvCxnSpPr>
          <p:cNvPr id="65" name="Straight Connector 13"/>
          <p:cNvCxnSpPr/>
          <p:nvPr/>
        </p:nvCxnSpPr>
        <p:spPr>
          <a:xfrm>
            <a:off x="2737080" y="3929040"/>
            <a:ext cx="6719040" cy="1440"/>
          </a:xfrm>
          <a:prstGeom prst="straightConnector1">
            <a:avLst/>
          </a:prstGeom>
          <a:ln w="12700">
            <a:solidFill>
              <a:srgbClr val="003452"/>
            </a:solidFill>
            <a:round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180000" y="180000"/>
            <a:ext cx="10877040" cy="1384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pl-PL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Analiza realizacji kontraktów NFZ (IV kwartał 2025)</a:t>
            </a:r>
            <a:endParaRPr b="0" lang="pl-PL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325800" y="1403280"/>
            <a:ext cx="10518840" cy="477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III kwartał to systematyczna analiza realizacji kontraktów NFZ – komórka po komórce – aby zapewnić pełną zgodność z umowami i wykorzystać cały potencjał finansowania świadczeń.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pl-PL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Analiza obejmuje:</a:t>
            </a:r>
            <a:br>
              <a:rPr sz="2000"/>
            </a:br>
            <a:r>
              <a:rPr b="0" lang="pl-PL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   – stopień wykonania kontraktu,</a:t>
            </a:r>
            <a:br>
              <a:rPr sz="2000"/>
            </a:br>
            <a:r>
              <a:rPr b="0" lang="pl-PL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   – ryzyko niedowykonań,</a:t>
            </a:r>
            <a:br>
              <a:rPr sz="2000"/>
            </a:br>
            <a:r>
              <a:rPr b="0" lang="pl-PL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   – możliwości zwiększenia liczby świadczeń,</a:t>
            </a:r>
            <a:br>
              <a:rPr sz="2000"/>
            </a:br>
            <a:r>
              <a:rPr b="0" lang="pl-PL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   – zgodność organizacyjną i kadrową z umową.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pl-PL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W miejscach z niedowykonaniami:</a:t>
            </a:r>
            <a:r>
              <a:rPr b="0" lang="pl-PL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wdrożono działania naprawcze, aby do końca roku zrealizować umowy zgodnie z planem.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pl-PL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W komórkach z pełnym wykonaniem kontraktu:</a:t>
            </a:r>
            <a:r>
              <a:rPr b="0" lang="pl-PL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rozpoczęliśmy intensyfikację świadczeń, aby generować </a:t>
            </a:r>
            <a:r>
              <a:rPr b="1" lang="pl-PL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nadwykonania</a:t>
            </a:r>
            <a:r>
              <a:rPr b="0" lang="pl-PL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, które – zgodnie z zasadami finansowania AOS – powinny być przez NFZ opłacone w całości.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pl-PL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Działania oparte na danych historycznych z ostatnich trzech lat:</a:t>
            </a:r>
            <a:r>
              <a:rPr b="0" lang="pl-PL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nadwykonania </a:t>
            </a:r>
            <a:br>
              <a:rPr sz="2000"/>
            </a:br>
            <a:r>
              <a:rPr b="0" lang="pl-PL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w poradniach specjalistycznych były w NCM wypłacane w pełnym zakresie.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1" name="Rectangle 3"/>
          <p:cNvSpPr/>
          <p:nvPr/>
        </p:nvSpPr>
        <p:spPr>
          <a:xfrm>
            <a:off x="0" y="6270480"/>
            <a:ext cx="11057400" cy="586080"/>
          </a:xfrm>
          <a:prstGeom prst="rect">
            <a:avLst/>
          </a:prstGeom>
          <a:solidFill>
            <a:srgbClr val="0034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pl-PL" sz="1400" strike="noStrike" u="none">
                <a:solidFill>
                  <a:schemeClr val="lt1"/>
                </a:solidFill>
                <a:effectLst/>
                <a:uFillTx/>
                <a:latin typeface="Aptos"/>
              </a:rPr>
              <a:t>Niepołomice      |      Podłęże      |      Podgrabie      |      Zabierzów Bocheński      |      Staniątki</a:t>
            </a:r>
            <a:endParaRPr b="0" lang="pl-PL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32" name="Oval 5"/>
          <p:cNvSpPr/>
          <p:nvPr/>
        </p:nvSpPr>
        <p:spPr>
          <a:xfrm>
            <a:off x="10752120" y="6264720"/>
            <a:ext cx="580320" cy="591840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pl-PL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33" name="Picture 4"/>
          <p:cNvSpPr/>
          <p:nvPr/>
        </p:nvSpPr>
        <p:spPr>
          <a:xfrm>
            <a:off x="10781640" y="6291720"/>
            <a:ext cx="552600" cy="550800"/>
          </a:xfrm>
          <a:prstGeom prst="ellipse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34" name="Picture 6" descr=""/>
          <p:cNvPicPr/>
          <p:nvPr/>
        </p:nvPicPr>
        <p:blipFill>
          <a:blip r:embed="rId2"/>
          <a:srcRect l="41339" t="6243" r="2503" b="5509"/>
          <a:stretch/>
        </p:blipFill>
        <p:spPr>
          <a:xfrm>
            <a:off x="11337480" y="6276240"/>
            <a:ext cx="852840" cy="58032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135" name="Straight Connector 8"/>
          <p:cNvCxnSpPr/>
          <p:nvPr/>
        </p:nvCxnSpPr>
        <p:spPr>
          <a:xfrm>
            <a:off x="0" y="6217920"/>
            <a:ext cx="11059920" cy="1440"/>
          </a:xfrm>
          <a:prstGeom prst="straightConnector1">
            <a:avLst/>
          </a:prstGeom>
          <a:ln w="38100">
            <a:solidFill>
              <a:srgbClr val="9e0e12"/>
            </a:solidFill>
            <a:round/>
          </a:ln>
        </p:spPr>
      </p:cxnSp>
      <p:cxnSp>
        <p:nvCxnSpPr>
          <p:cNvPr id="136" name="Straight Connector 12"/>
          <p:cNvCxnSpPr/>
          <p:nvPr/>
        </p:nvCxnSpPr>
        <p:spPr>
          <a:xfrm>
            <a:off x="11040120" y="-46440"/>
            <a:ext cx="1440" cy="6265800"/>
          </a:xfrm>
          <a:prstGeom prst="straightConnector1">
            <a:avLst/>
          </a:prstGeom>
          <a:ln w="38100">
            <a:solidFill>
              <a:srgbClr val="9e0e12"/>
            </a:solidFill>
            <a:round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180000" y="253440"/>
            <a:ext cx="10877040" cy="13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pl-PL" sz="3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Tabor Pogotowia Ratunkowego NCM</a:t>
            </a:r>
            <a:endParaRPr b="0" lang="pl-PL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325800" y="1403280"/>
            <a:ext cx="10518840" cy="477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Stan taboru:</a:t>
            </a:r>
            <a:br>
              <a:rPr sz="2000"/>
            </a:br>
            <a:r>
              <a:rPr b="0" lang="pl-PL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 – ambulans (2018 r.), ambulans (2019 r.), ambulans (2020 r.)</a:t>
            </a:r>
            <a:br>
              <a:rPr sz="2000"/>
            </a:br>
            <a:r>
              <a:rPr b="0" lang="pl-PL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 – przebieg każdej karetki: ok. 190–200 tys. km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Wrzesień–listopad: pełne przygotowanie taboru do sezonu zimowego:</a:t>
            </a:r>
            <a:br>
              <a:rPr sz="2000"/>
            </a:br>
            <a:r>
              <a:rPr b="0" lang="pl-PL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 – kompleksowe przeglądy serwisowe,</a:t>
            </a:r>
            <a:br>
              <a:rPr sz="2000"/>
            </a:br>
            <a:r>
              <a:rPr b="0" lang="pl-PL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 – wymiana podzespołów eksploatacyjnych,</a:t>
            </a:r>
            <a:br>
              <a:rPr sz="2000"/>
            </a:br>
            <a:r>
              <a:rPr b="0" lang="pl-PL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 – serwis układów bezpieczeństwa i instalacji,</a:t>
            </a:r>
            <a:br>
              <a:rPr sz="2000"/>
            </a:br>
            <a:r>
              <a:rPr b="0" lang="pl-PL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 – uzupełnienie elementów wyposażenia medycznego i technicznego.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Cel działań:</a:t>
            </a:r>
            <a:br>
              <a:rPr sz="2000"/>
            </a:br>
            <a:r>
              <a:rPr b="0" lang="pl-PL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zapewnienie pełnej gotowości operacyjnej zespołów S i P, ciągłość świadczeń </a:t>
            </a:r>
            <a:br>
              <a:rPr sz="2000"/>
            </a:br>
            <a:r>
              <a:rPr b="0" lang="pl-PL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i bezpieczeństwo pacjentów.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Wniosek inwestycyjny (listopad 2025):</a:t>
            </a:r>
            <a:br>
              <a:rPr sz="2000"/>
            </a:br>
            <a:r>
              <a:rPr b="0" lang="pl-PL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złożono do MUW wniosek o </a:t>
            </a:r>
            <a:r>
              <a:rPr b="1" lang="pl-PL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dotację celową</a:t>
            </a:r>
            <a:r>
              <a:rPr b="0" lang="pl-PL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na zakup nowej karetki typu „C” 4×4 </a:t>
            </a:r>
            <a:br>
              <a:rPr sz="2000"/>
            </a:br>
            <a:r>
              <a:rPr b="0" lang="pl-PL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z pełnym wyposażeniem medycznym.</a:t>
            </a:r>
            <a:br>
              <a:rPr sz="2000"/>
            </a:br>
            <a:r>
              <a:rPr b="0" lang="pl-PL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Wartość wniosku: </a:t>
            </a:r>
            <a:r>
              <a:rPr b="1" lang="pl-PL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893 946 zł</a:t>
            </a:r>
            <a:r>
              <a:rPr b="0" lang="pl-PL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.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9" name="Rectangle 3"/>
          <p:cNvSpPr/>
          <p:nvPr/>
        </p:nvSpPr>
        <p:spPr>
          <a:xfrm>
            <a:off x="0" y="6270480"/>
            <a:ext cx="11057400" cy="586080"/>
          </a:xfrm>
          <a:prstGeom prst="rect">
            <a:avLst/>
          </a:prstGeom>
          <a:solidFill>
            <a:srgbClr val="0034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pl-PL" sz="1400" strike="noStrike" u="none">
                <a:solidFill>
                  <a:schemeClr val="lt1"/>
                </a:solidFill>
                <a:effectLst/>
                <a:uFillTx/>
                <a:latin typeface="Aptos"/>
              </a:rPr>
              <a:t>Niepołomice      |      Podłęże      |      Podgrabie      |      Zabierzów Bocheński      |      Staniątki</a:t>
            </a:r>
            <a:endParaRPr b="0" lang="pl-PL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40" name="Oval 5"/>
          <p:cNvSpPr/>
          <p:nvPr/>
        </p:nvSpPr>
        <p:spPr>
          <a:xfrm>
            <a:off x="10752120" y="6264720"/>
            <a:ext cx="580320" cy="591840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pl-PL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41" name="Picture 4"/>
          <p:cNvSpPr/>
          <p:nvPr/>
        </p:nvSpPr>
        <p:spPr>
          <a:xfrm>
            <a:off x="10781640" y="6291720"/>
            <a:ext cx="552600" cy="550800"/>
          </a:xfrm>
          <a:prstGeom prst="ellipse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42" name="Picture 6" descr=""/>
          <p:cNvPicPr/>
          <p:nvPr/>
        </p:nvPicPr>
        <p:blipFill>
          <a:blip r:embed="rId2"/>
          <a:srcRect l="41339" t="6243" r="2503" b="5509"/>
          <a:stretch/>
        </p:blipFill>
        <p:spPr>
          <a:xfrm>
            <a:off x="11337480" y="6276240"/>
            <a:ext cx="852840" cy="58032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143" name="Straight Connector 8"/>
          <p:cNvCxnSpPr/>
          <p:nvPr/>
        </p:nvCxnSpPr>
        <p:spPr>
          <a:xfrm>
            <a:off x="0" y="6217920"/>
            <a:ext cx="11059920" cy="1440"/>
          </a:xfrm>
          <a:prstGeom prst="straightConnector1">
            <a:avLst/>
          </a:prstGeom>
          <a:ln w="38100">
            <a:solidFill>
              <a:srgbClr val="9e0e12"/>
            </a:solidFill>
            <a:round/>
          </a:ln>
        </p:spPr>
      </p:cxnSp>
      <p:cxnSp>
        <p:nvCxnSpPr>
          <p:cNvPr id="144" name="Straight Connector 12"/>
          <p:cNvCxnSpPr/>
          <p:nvPr/>
        </p:nvCxnSpPr>
        <p:spPr>
          <a:xfrm>
            <a:off x="11040120" y="-46440"/>
            <a:ext cx="1440" cy="6265800"/>
          </a:xfrm>
          <a:prstGeom prst="straightConnector1">
            <a:avLst/>
          </a:prstGeom>
          <a:ln w="38100">
            <a:solidFill>
              <a:srgbClr val="9e0e12"/>
            </a:solidFill>
            <a:round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180000" y="253440"/>
            <a:ext cx="10877040" cy="13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pl-PL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Konkurs NFZ na Stomatologię (AOS Stomatologia)</a:t>
            </a:r>
            <a:endParaRPr b="0" lang="pl-PL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325800" y="1403280"/>
            <a:ext cx="10518840" cy="477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Zakres konkursu:</a:t>
            </a:r>
            <a:br>
              <a:rPr sz="2000"/>
            </a:br>
            <a:r>
              <a:rPr b="0" lang="pl-PL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 – świadczenia stomatologiczne ogólne,</a:t>
            </a:r>
            <a:br>
              <a:rPr sz="2000"/>
            </a:br>
            <a:r>
              <a:rPr b="0" lang="pl-PL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 – świadczenia stomatologiczne dla dzieci i młodzieży,</a:t>
            </a:r>
            <a:br>
              <a:rPr sz="2000"/>
            </a:br>
            <a:r>
              <a:rPr b="0" lang="pl-PL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 – opieka stomatologiczna w gabinetach szkolnych.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Udział lokalnych gabinetów współpracujących z NCM:</a:t>
            </a:r>
            <a:br>
              <a:rPr sz="2000"/>
            </a:br>
            <a:r>
              <a:rPr b="0" lang="pl-PL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 – stomatolodzy prowadzący gabinet stomatologiczny w </a:t>
            </a:r>
            <a:r>
              <a:rPr b="1" lang="pl-PL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Staniątkach</a:t>
            </a:r>
            <a:r>
              <a:rPr b="0" lang="pl-PL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,</a:t>
            </a:r>
            <a:br>
              <a:rPr sz="2000"/>
            </a:br>
            <a:r>
              <a:rPr b="0" lang="pl-PL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 – stomatolodzy prowadzący gabinet stomatologiczny w </a:t>
            </a:r>
            <a:r>
              <a:rPr b="1" lang="pl-PL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Podłężu</a:t>
            </a:r>
            <a:r>
              <a:rPr b="0" lang="pl-PL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,</a:t>
            </a:r>
            <a:br>
              <a:rPr sz="2000"/>
            </a:br>
            <a:r>
              <a:rPr b="0" lang="pl-PL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  we współpracy i w porozumieniu z NCM skutecznie złożyli oferty do konkursu.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Aktualna sytuacja:</a:t>
            </a:r>
            <a:br>
              <a:rPr sz="2000"/>
            </a:br>
            <a:r>
              <a:rPr b="0" lang="pl-PL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 – z powodu późnego ogłoszenia konkursu NFZ przedłużył dotychczasowe umowy</a:t>
            </a:r>
            <a:br>
              <a:rPr sz="2000"/>
            </a:br>
            <a:r>
              <a:rPr b="0" lang="pl-PL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  aneksami do 30 kwietnia 2026 r.,</a:t>
            </a:r>
            <a:br>
              <a:rPr sz="2000"/>
            </a:br>
            <a:r>
              <a:rPr b="0" lang="pl-PL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 – oczekujemy na wyniki postępowania konkursowego.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Cel: </a:t>
            </a:r>
            <a:r>
              <a:rPr b="0" lang="pl-PL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utrzymanie ciągłości opieki stomatologicznej dla dzieci, młodzieży i mieszkańców gminy </a:t>
            </a:r>
            <a:r>
              <a:rPr b="0" lang="pl-PL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w lokalnych gabinetach, z którymi współpracuje NCM.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7" name="Rectangle 3"/>
          <p:cNvSpPr/>
          <p:nvPr/>
        </p:nvSpPr>
        <p:spPr>
          <a:xfrm>
            <a:off x="0" y="6270480"/>
            <a:ext cx="11057400" cy="586080"/>
          </a:xfrm>
          <a:prstGeom prst="rect">
            <a:avLst/>
          </a:prstGeom>
          <a:solidFill>
            <a:srgbClr val="0034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pl-PL" sz="1400" strike="noStrike" u="none">
                <a:solidFill>
                  <a:schemeClr val="lt1"/>
                </a:solidFill>
                <a:effectLst/>
                <a:uFillTx/>
                <a:latin typeface="Aptos"/>
              </a:rPr>
              <a:t>Niepołomice      |      Podłęże      |      Podgrabie      |      Zabierzów Bocheński      |      Staniątki</a:t>
            </a:r>
            <a:endParaRPr b="0" lang="pl-PL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48" name="Oval 5"/>
          <p:cNvSpPr/>
          <p:nvPr/>
        </p:nvSpPr>
        <p:spPr>
          <a:xfrm>
            <a:off x="10752120" y="6264720"/>
            <a:ext cx="580320" cy="591840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pl-PL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49" name="Picture 4"/>
          <p:cNvSpPr/>
          <p:nvPr/>
        </p:nvSpPr>
        <p:spPr>
          <a:xfrm>
            <a:off x="10781640" y="6291720"/>
            <a:ext cx="552600" cy="550800"/>
          </a:xfrm>
          <a:prstGeom prst="ellipse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50" name="Picture 6" descr=""/>
          <p:cNvPicPr/>
          <p:nvPr/>
        </p:nvPicPr>
        <p:blipFill>
          <a:blip r:embed="rId2"/>
          <a:srcRect l="41339" t="6243" r="2503" b="5509"/>
          <a:stretch/>
        </p:blipFill>
        <p:spPr>
          <a:xfrm>
            <a:off x="11337480" y="6276240"/>
            <a:ext cx="852840" cy="58032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151" name="Straight Connector 8"/>
          <p:cNvCxnSpPr/>
          <p:nvPr/>
        </p:nvCxnSpPr>
        <p:spPr>
          <a:xfrm>
            <a:off x="0" y="6217920"/>
            <a:ext cx="11059920" cy="1440"/>
          </a:xfrm>
          <a:prstGeom prst="straightConnector1">
            <a:avLst/>
          </a:prstGeom>
          <a:ln w="38100">
            <a:solidFill>
              <a:srgbClr val="9e0e12"/>
            </a:solidFill>
            <a:round/>
          </a:ln>
        </p:spPr>
      </p:cxnSp>
      <p:cxnSp>
        <p:nvCxnSpPr>
          <p:cNvPr id="152" name="Straight Connector 12"/>
          <p:cNvCxnSpPr/>
          <p:nvPr/>
        </p:nvCxnSpPr>
        <p:spPr>
          <a:xfrm>
            <a:off x="11040120" y="-46440"/>
            <a:ext cx="1440" cy="6265800"/>
          </a:xfrm>
          <a:prstGeom prst="straightConnector1">
            <a:avLst/>
          </a:prstGeom>
          <a:ln w="38100">
            <a:solidFill>
              <a:srgbClr val="9e0e12"/>
            </a:solidFill>
            <a:round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180000" y="180000"/>
            <a:ext cx="10899360" cy="1095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pl-PL" sz="3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„Różowy Październik 2025” - Puszcza to kobieta</a:t>
            </a:r>
            <a:endParaRPr b="0" lang="pl-PL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325800" y="1260000"/>
            <a:ext cx="6693840" cy="4915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pl-PL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Wspólna inicjatywa edukacyjno – profilaktyczna Puszczy Niepołomice z Niepołomickim Centrum Medycznym.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pl-PL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„Profilaktyka zaczyna się w domu — od uważnej obserwacji, regularnego samobadania i troski o zdrowie.”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l-PL" sz="15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Cel: podniesienie świadomości nt. profilaktyki raka piersi i szyjki macicy.</a:t>
            </a:r>
            <a:endParaRPr b="0" lang="pl-PL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l-PL" sz="15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Skala: ok. 300 osób skorzystało z różnych form wsparcia (badania, warsztaty, konsultacje).</a:t>
            </a:r>
            <a:endParaRPr b="0" lang="pl-PL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pl-PL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Zakres działań (cały październik 2025 r.)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l-PL" sz="15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Bezpłatne badania profilaktyczne:</a:t>
            </a:r>
            <a:br>
              <a:rPr sz="1500"/>
            </a:br>
            <a:r>
              <a:rPr b="0" lang="pl-PL" sz="15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mammografia, USG piersi, cytologia, testy HPV, badania gęstości kości.</a:t>
            </a:r>
            <a:endParaRPr b="0" lang="pl-PL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l-PL" sz="15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Warsztaty i zajęcia edukacyjne:</a:t>
            </a:r>
            <a:br>
              <a:rPr sz="1500"/>
            </a:br>
            <a:r>
              <a:rPr b="0" lang="pl-PL" sz="15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samobadanie piersi, fizjoterapia uroginekologiczna, konsultacje lekarzy, pielęgniarek i położnych.</a:t>
            </a:r>
            <a:endParaRPr b="0" lang="pl-PL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5" name="Rectangle 3"/>
          <p:cNvSpPr/>
          <p:nvPr/>
        </p:nvSpPr>
        <p:spPr>
          <a:xfrm>
            <a:off x="0" y="6270480"/>
            <a:ext cx="11057400" cy="586080"/>
          </a:xfrm>
          <a:prstGeom prst="rect">
            <a:avLst/>
          </a:prstGeom>
          <a:solidFill>
            <a:srgbClr val="0034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pl-PL" sz="1400" strike="noStrike" u="none">
                <a:solidFill>
                  <a:schemeClr val="lt1"/>
                </a:solidFill>
                <a:effectLst/>
                <a:uFillTx/>
                <a:latin typeface="Aptos"/>
              </a:rPr>
              <a:t>Niepołomice      |      Podłęże      |      Podgrabie      |      Zabierzów Bocheński      |      Staniątki</a:t>
            </a:r>
            <a:endParaRPr b="0" lang="pl-PL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6" name="Oval 5"/>
          <p:cNvSpPr/>
          <p:nvPr/>
        </p:nvSpPr>
        <p:spPr>
          <a:xfrm>
            <a:off x="10752120" y="6264720"/>
            <a:ext cx="580320" cy="591840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pl-PL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57" name="Picture 4"/>
          <p:cNvSpPr/>
          <p:nvPr/>
        </p:nvSpPr>
        <p:spPr>
          <a:xfrm>
            <a:off x="10781640" y="6291720"/>
            <a:ext cx="552600" cy="550800"/>
          </a:xfrm>
          <a:prstGeom prst="ellipse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58" name="Picture 6" descr=""/>
          <p:cNvPicPr/>
          <p:nvPr/>
        </p:nvPicPr>
        <p:blipFill>
          <a:blip r:embed="rId2"/>
          <a:srcRect l="41339" t="6243" r="2503" b="5509"/>
          <a:stretch/>
        </p:blipFill>
        <p:spPr>
          <a:xfrm>
            <a:off x="11337480" y="6276240"/>
            <a:ext cx="852840" cy="58032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159" name="Straight Connector 8"/>
          <p:cNvCxnSpPr/>
          <p:nvPr/>
        </p:nvCxnSpPr>
        <p:spPr>
          <a:xfrm>
            <a:off x="0" y="6217920"/>
            <a:ext cx="11059920" cy="1440"/>
          </a:xfrm>
          <a:prstGeom prst="straightConnector1">
            <a:avLst/>
          </a:prstGeom>
          <a:ln w="38100">
            <a:solidFill>
              <a:srgbClr val="9e0e12"/>
            </a:solidFill>
            <a:round/>
          </a:ln>
        </p:spPr>
      </p:cxnSp>
      <p:cxnSp>
        <p:nvCxnSpPr>
          <p:cNvPr id="160" name="Straight Connector 12"/>
          <p:cNvCxnSpPr/>
          <p:nvPr/>
        </p:nvCxnSpPr>
        <p:spPr>
          <a:xfrm>
            <a:off x="11040120" y="-46440"/>
            <a:ext cx="1440" cy="6265800"/>
          </a:xfrm>
          <a:prstGeom prst="straightConnector1">
            <a:avLst/>
          </a:prstGeom>
          <a:ln w="38100">
            <a:solidFill>
              <a:srgbClr val="9e0e12"/>
            </a:solidFill>
            <a:round/>
          </a:ln>
        </p:spPr>
      </p:cxnSp>
      <p:pic>
        <p:nvPicPr>
          <p:cNvPr id="161" name="" descr=""/>
          <p:cNvPicPr/>
          <p:nvPr/>
        </p:nvPicPr>
        <p:blipFill>
          <a:blip r:embed="rId3"/>
          <a:stretch/>
        </p:blipFill>
        <p:spPr>
          <a:xfrm>
            <a:off x="7200000" y="1080000"/>
            <a:ext cx="3599640" cy="2399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2" name="" descr=""/>
          <p:cNvPicPr/>
          <p:nvPr/>
        </p:nvPicPr>
        <p:blipFill>
          <a:blip r:embed="rId4"/>
          <a:stretch/>
        </p:blipFill>
        <p:spPr>
          <a:xfrm>
            <a:off x="7200000" y="3720240"/>
            <a:ext cx="3599640" cy="23994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180000" y="180000"/>
            <a:ext cx="10899360" cy="1095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pl-PL" sz="3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„Różowy Październik 2025” - Puszcza to kobieta</a:t>
            </a:r>
            <a:endParaRPr b="0" lang="pl-PL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/>
          </p:nvPr>
        </p:nvSpPr>
        <p:spPr>
          <a:xfrm>
            <a:off x="325800" y="1276560"/>
            <a:ext cx="4533840" cy="4898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l-PL" sz="15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Badania profilaktyczne: badanie gęstości kości w Osteobusie (diagnostyka osteoporozy).</a:t>
            </a:r>
            <a:endParaRPr b="0" lang="pl-PL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l-PL" sz="15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Porady położnych i konsultacje zdrowotne — edukacja, profilaktyka, kierowanie na dalszą diagnostykę.</a:t>
            </a:r>
            <a:endParaRPr b="0" lang="pl-PL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l-PL" sz="15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Zespół Ratownictwa Medycznego NCM – pokazy pierwszej pomocy, które stały się największym modułem edukacyjnym całego wydarzenia, z bardzo wysoką frekwencją (m.in. klasy licealne).</a:t>
            </a:r>
            <a:endParaRPr b="0" lang="pl-PL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15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Ponadto:</a:t>
            </a:r>
            <a:endParaRPr b="0" lang="pl-PL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l-PL" sz="15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20 października — mecz ligowy z Wisłą Kraków z różową oprawą i akcentami na trybunach.</a:t>
            </a:r>
            <a:endParaRPr b="0" lang="pl-PL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l-PL" sz="15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Eskorta meczowa: kobiety ze Stowarzyszenia i Fundacji Unicorn.</a:t>
            </a:r>
            <a:endParaRPr b="0" lang="pl-PL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5" name="Rectangle 17"/>
          <p:cNvSpPr/>
          <p:nvPr/>
        </p:nvSpPr>
        <p:spPr>
          <a:xfrm>
            <a:off x="0" y="6270480"/>
            <a:ext cx="11057400" cy="586080"/>
          </a:xfrm>
          <a:prstGeom prst="rect">
            <a:avLst/>
          </a:prstGeom>
          <a:solidFill>
            <a:srgbClr val="0034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pl-PL" sz="1400" strike="noStrike" u="none">
                <a:solidFill>
                  <a:schemeClr val="lt1"/>
                </a:solidFill>
                <a:effectLst/>
                <a:uFillTx/>
                <a:latin typeface="Aptos"/>
              </a:rPr>
              <a:t>Niepołomice      |      Podłęże      |      Podgrabie      |      Zabierzów Bocheński      |      Staniątki</a:t>
            </a:r>
            <a:endParaRPr b="0" lang="pl-PL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66" name="Oval 17"/>
          <p:cNvSpPr/>
          <p:nvPr/>
        </p:nvSpPr>
        <p:spPr>
          <a:xfrm>
            <a:off x="10752120" y="6264720"/>
            <a:ext cx="580320" cy="591840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pl-PL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67" name="Picture 33"/>
          <p:cNvSpPr/>
          <p:nvPr/>
        </p:nvSpPr>
        <p:spPr>
          <a:xfrm>
            <a:off x="10781640" y="6291720"/>
            <a:ext cx="552600" cy="550800"/>
          </a:xfrm>
          <a:prstGeom prst="ellipse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68" name="Picture 34" descr=""/>
          <p:cNvPicPr/>
          <p:nvPr/>
        </p:nvPicPr>
        <p:blipFill>
          <a:blip r:embed="rId2"/>
          <a:srcRect l="41339" t="6243" r="2503" b="5509"/>
          <a:stretch/>
        </p:blipFill>
        <p:spPr>
          <a:xfrm>
            <a:off x="11337480" y="6276240"/>
            <a:ext cx="852840" cy="58032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169" name="Straight Connector 31"/>
          <p:cNvCxnSpPr/>
          <p:nvPr/>
        </p:nvCxnSpPr>
        <p:spPr>
          <a:xfrm>
            <a:off x="0" y="6217920"/>
            <a:ext cx="11059920" cy="1440"/>
          </a:xfrm>
          <a:prstGeom prst="straightConnector1">
            <a:avLst/>
          </a:prstGeom>
          <a:ln w="38100">
            <a:solidFill>
              <a:srgbClr val="9e0e12"/>
            </a:solidFill>
            <a:round/>
          </a:ln>
        </p:spPr>
      </p:cxnSp>
      <p:cxnSp>
        <p:nvCxnSpPr>
          <p:cNvPr id="170" name="Straight Connector 32"/>
          <p:cNvCxnSpPr/>
          <p:nvPr/>
        </p:nvCxnSpPr>
        <p:spPr>
          <a:xfrm>
            <a:off x="11040120" y="-46440"/>
            <a:ext cx="1440" cy="6265800"/>
          </a:xfrm>
          <a:prstGeom prst="straightConnector1">
            <a:avLst/>
          </a:prstGeom>
          <a:ln w="38100">
            <a:solidFill>
              <a:srgbClr val="9e0e12"/>
            </a:solidFill>
            <a:round/>
          </a:ln>
        </p:spPr>
      </p:cxnSp>
      <p:pic>
        <p:nvPicPr>
          <p:cNvPr id="171" name="" descr=""/>
          <p:cNvPicPr/>
          <p:nvPr/>
        </p:nvPicPr>
        <p:blipFill>
          <a:blip r:embed="rId3"/>
          <a:stretch/>
        </p:blipFill>
        <p:spPr>
          <a:xfrm>
            <a:off x="4860000" y="1620000"/>
            <a:ext cx="5910480" cy="3940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2" name=""/>
          <p:cNvSpPr/>
          <p:nvPr/>
        </p:nvSpPr>
        <p:spPr>
          <a:xfrm>
            <a:off x="325800" y="1260000"/>
            <a:ext cx="48002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pl-PL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Strefa zdrowia na Rynku w Niepołomicach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180000" y="253440"/>
            <a:ext cx="10877040" cy="13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pl-PL" sz="3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„NIE” dla przemocy wobec dzieci </a:t>
            </a:r>
            <a:br>
              <a:rPr sz="3600"/>
            </a:br>
            <a:r>
              <a:rPr b="0" i="1" lang="pl-PL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Akcja „Dzieciństwo bez przemocy” – 19 listopada 2025</a:t>
            </a:r>
            <a:br>
              <a:rPr sz="2400"/>
            </a:br>
            <a:endParaRPr b="0" lang="pl-PL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325800" y="1440000"/>
            <a:ext cx="10833840" cy="4735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19 listopada 2025 r. budynki Niepołomickiego Centrum Medycznego zostały </a:t>
            </a:r>
            <a:r>
              <a:rPr b="0" lang="pl-PL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podświetlone na czerwono w geście solidarności z ogólnopolską kampanią </a:t>
            </a:r>
            <a:r>
              <a:rPr b="0" lang="pl-PL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„Dzieciństwo bez Przemocy”, organizowaną przez Fundację Dajemy Dzieciom Siłę.</a:t>
            </a:r>
            <a:endParaRPr b="0" lang="pl-PL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5" name="Rectangle 16"/>
          <p:cNvSpPr/>
          <p:nvPr/>
        </p:nvSpPr>
        <p:spPr>
          <a:xfrm>
            <a:off x="0" y="6270480"/>
            <a:ext cx="11057400" cy="586080"/>
          </a:xfrm>
          <a:prstGeom prst="rect">
            <a:avLst/>
          </a:prstGeom>
          <a:solidFill>
            <a:srgbClr val="0034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pl-PL" sz="1400" strike="noStrike" u="none">
                <a:solidFill>
                  <a:schemeClr val="lt1"/>
                </a:solidFill>
                <a:effectLst/>
                <a:uFillTx/>
                <a:latin typeface="Aptos"/>
              </a:rPr>
              <a:t>Niepołomice      |      Podłęże      |      Podgrabie      |      Zabierzów Bocheński      |      Staniątki</a:t>
            </a:r>
            <a:endParaRPr b="0" lang="pl-PL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76" name="Oval 16"/>
          <p:cNvSpPr/>
          <p:nvPr/>
        </p:nvSpPr>
        <p:spPr>
          <a:xfrm>
            <a:off x="10752120" y="6264720"/>
            <a:ext cx="580320" cy="591840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pl-PL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77" name="Picture 31"/>
          <p:cNvSpPr/>
          <p:nvPr/>
        </p:nvSpPr>
        <p:spPr>
          <a:xfrm>
            <a:off x="10781640" y="6291720"/>
            <a:ext cx="552600" cy="550800"/>
          </a:xfrm>
          <a:prstGeom prst="ellipse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78" name="Picture 32" descr=""/>
          <p:cNvPicPr/>
          <p:nvPr/>
        </p:nvPicPr>
        <p:blipFill>
          <a:blip r:embed="rId2"/>
          <a:srcRect l="41339" t="6243" r="2503" b="5509"/>
          <a:stretch/>
        </p:blipFill>
        <p:spPr>
          <a:xfrm>
            <a:off x="11337480" y="6276240"/>
            <a:ext cx="852840" cy="58032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179" name="Straight Connector 29"/>
          <p:cNvCxnSpPr/>
          <p:nvPr/>
        </p:nvCxnSpPr>
        <p:spPr>
          <a:xfrm>
            <a:off x="0" y="6217920"/>
            <a:ext cx="11059920" cy="1440"/>
          </a:xfrm>
          <a:prstGeom prst="straightConnector1">
            <a:avLst/>
          </a:prstGeom>
          <a:ln w="38100">
            <a:solidFill>
              <a:srgbClr val="9e0e12"/>
            </a:solidFill>
            <a:round/>
          </a:ln>
        </p:spPr>
      </p:cxnSp>
      <p:cxnSp>
        <p:nvCxnSpPr>
          <p:cNvPr id="180" name="Straight Connector 30"/>
          <p:cNvCxnSpPr/>
          <p:nvPr/>
        </p:nvCxnSpPr>
        <p:spPr>
          <a:xfrm>
            <a:off x="11040120" y="-46440"/>
            <a:ext cx="1440" cy="6265800"/>
          </a:xfrm>
          <a:prstGeom prst="straightConnector1">
            <a:avLst/>
          </a:prstGeom>
          <a:ln w="38100">
            <a:solidFill>
              <a:srgbClr val="9e0e12"/>
            </a:solidFill>
            <a:round/>
          </a:ln>
        </p:spPr>
      </p:cxnSp>
      <p:pic>
        <p:nvPicPr>
          <p:cNvPr id="181" name="" descr=""/>
          <p:cNvPicPr/>
          <p:nvPr/>
        </p:nvPicPr>
        <p:blipFill>
          <a:blip r:embed="rId3"/>
          <a:stretch/>
        </p:blipFill>
        <p:spPr>
          <a:xfrm>
            <a:off x="615600" y="2615400"/>
            <a:ext cx="4604040" cy="3453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2" name="" descr=""/>
          <p:cNvPicPr/>
          <p:nvPr/>
        </p:nvPicPr>
        <p:blipFill>
          <a:blip r:embed="rId4"/>
          <a:stretch/>
        </p:blipFill>
        <p:spPr>
          <a:xfrm>
            <a:off x="6015960" y="2615400"/>
            <a:ext cx="4603680" cy="34531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180000" y="253440"/>
            <a:ext cx="10877040" cy="13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pl-PL" sz="3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„NIE” dla przemocy wobec dzieci </a:t>
            </a:r>
            <a:br>
              <a:rPr sz="3600"/>
            </a:br>
            <a:r>
              <a:rPr b="0" i="1" lang="pl-PL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Akcja „Dzieciństwo bez przemocy” – 19 listopada 2025</a:t>
            </a:r>
            <a:br>
              <a:rPr sz="2400"/>
            </a:br>
            <a:endParaRPr b="0" lang="pl-PL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/>
          </p:nvPr>
        </p:nvSpPr>
        <p:spPr>
          <a:xfrm>
            <a:off x="325800" y="1612800"/>
            <a:ext cx="10518840" cy="456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NCM mówi dziś bardzo wyraźnie: „NIE” dla przemocy wobec dzieci.</a:t>
            </a:r>
            <a:br>
              <a:rPr sz="2200"/>
            </a:br>
            <a:r>
              <a:rPr b="0" lang="pl-PL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Wspieramy działania, które budują świadomość, zachęcają do reagowania </a:t>
            </a:r>
            <a:br>
              <a:rPr sz="2200"/>
            </a:br>
            <a:r>
              <a:rPr b="0" lang="pl-PL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i kierują osoby pokrzywdzone – szczególnie najmłodszych – do bezpiecznej pomocy.</a:t>
            </a:r>
            <a:endParaRPr b="0" lang="pl-PL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Pracownicy NCM oraz jednostki współpracujące okazały wsparcie kampanii, pokazując, że placówki medyczne mają realną rolę w identyfikowaniu przemocy </a:t>
            </a:r>
            <a:br>
              <a:rPr sz="2200"/>
            </a:br>
            <a:r>
              <a:rPr b="0" lang="pl-PL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i pomaganiu dzieciom w sytuacjach zagrożenia.</a:t>
            </a:r>
            <a:endParaRPr b="0" lang="pl-PL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5" name="Rectangle 3"/>
          <p:cNvSpPr/>
          <p:nvPr/>
        </p:nvSpPr>
        <p:spPr>
          <a:xfrm>
            <a:off x="0" y="6270480"/>
            <a:ext cx="11057400" cy="586080"/>
          </a:xfrm>
          <a:prstGeom prst="rect">
            <a:avLst/>
          </a:prstGeom>
          <a:solidFill>
            <a:srgbClr val="0034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pl-PL" sz="1400" strike="noStrike" u="none">
                <a:solidFill>
                  <a:schemeClr val="lt1"/>
                </a:solidFill>
                <a:effectLst/>
                <a:uFillTx/>
                <a:latin typeface="Aptos"/>
              </a:rPr>
              <a:t>Niepołomice      |      Podłęże      |      Podgrabie      |      Zabierzów Bocheński      |      Staniątki</a:t>
            </a:r>
            <a:endParaRPr b="0" lang="pl-PL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86" name="Oval 5"/>
          <p:cNvSpPr/>
          <p:nvPr/>
        </p:nvSpPr>
        <p:spPr>
          <a:xfrm>
            <a:off x="10752120" y="6264720"/>
            <a:ext cx="580320" cy="591840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pl-PL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87" name="Picture 4"/>
          <p:cNvSpPr/>
          <p:nvPr/>
        </p:nvSpPr>
        <p:spPr>
          <a:xfrm>
            <a:off x="10781640" y="6291720"/>
            <a:ext cx="552600" cy="550800"/>
          </a:xfrm>
          <a:prstGeom prst="ellipse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88" name="Picture 6" descr=""/>
          <p:cNvPicPr/>
          <p:nvPr/>
        </p:nvPicPr>
        <p:blipFill>
          <a:blip r:embed="rId2"/>
          <a:srcRect l="41339" t="6243" r="2503" b="5509"/>
          <a:stretch/>
        </p:blipFill>
        <p:spPr>
          <a:xfrm>
            <a:off x="11337480" y="6276240"/>
            <a:ext cx="852840" cy="58032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189" name="Straight Connector 8"/>
          <p:cNvCxnSpPr/>
          <p:nvPr/>
        </p:nvCxnSpPr>
        <p:spPr>
          <a:xfrm>
            <a:off x="0" y="6217920"/>
            <a:ext cx="11059920" cy="1440"/>
          </a:xfrm>
          <a:prstGeom prst="straightConnector1">
            <a:avLst/>
          </a:prstGeom>
          <a:ln w="38100">
            <a:solidFill>
              <a:srgbClr val="9e0e12"/>
            </a:solidFill>
            <a:round/>
          </a:ln>
        </p:spPr>
      </p:cxnSp>
      <p:cxnSp>
        <p:nvCxnSpPr>
          <p:cNvPr id="190" name="Straight Connector 12"/>
          <p:cNvCxnSpPr/>
          <p:nvPr/>
        </p:nvCxnSpPr>
        <p:spPr>
          <a:xfrm>
            <a:off x="11040120" y="-46440"/>
            <a:ext cx="1440" cy="6265800"/>
          </a:xfrm>
          <a:prstGeom prst="straightConnector1">
            <a:avLst/>
          </a:prstGeom>
          <a:ln w="38100">
            <a:solidFill>
              <a:srgbClr val="9e0e12"/>
            </a:solidFill>
            <a:round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180000" y="180000"/>
            <a:ext cx="10877040" cy="13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l-PL" sz="3200" strike="noStrike" u="none">
                <a:solidFill>
                  <a:schemeClr val="dk1"/>
                </a:solidFill>
                <a:effectLst/>
                <a:uFillTx/>
                <a:latin typeface="Arial"/>
                <a:ea typeface="NSimSun"/>
              </a:rPr>
              <a:t>Kontrole Sanepidu (wrzesień–listopad 2025)</a:t>
            </a:r>
            <a:endParaRPr b="0" lang="pl-PL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/>
          </p:nvPr>
        </p:nvSpPr>
        <p:spPr>
          <a:xfrm>
            <a:off x="325800" y="1612800"/>
            <a:ext cx="10518840" cy="456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15000"/>
              </a:lnSpc>
              <a:spcAft>
                <a:spcPts val="1236"/>
              </a:spcAft>
              <a:buNone/>
              <a:tabLst>
                <a:tab algn="l" pos="0"/>
              </a:tabLst>
            </a:pPr>
            <a:r>
              <a:rPr b="1" lang="pl-PL" sz="21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• Wrzesień 2025 – Podłęże</a:t>
            </a:r>
            <a:br>
              <a:rPr sz="2100"/>
            </a:br>
            <a:r>
              <a:rPr b="0" lang="pl-PL" sz="21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– kompleksowa kontrola Powiatowej Stacji Sanitarno-Epidemiologicznej</a:t>
            </a:r>
            <a:br>
              <a:rPr sz="2100"/>
            </a:br>
            <a:r>
              <a:rPr b="0" lang="pl-PL" sz="21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– brak istotnych uchybień w zakresie dokumentacji, higieny, procedur i wyposażenia</a:t>
            </a:r>
            <a:endParaRPr b="0" lang="pl-PL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15000"/>
              </a:lnSpc>
              <a:spcAft>
                <a:spcPts val="1236"/>
              </a:spcAft>
              <a:buNone/>
              <a:tabLst>
                <a:tab algn="l" pos="0"/>
              </a:tabLst>
            </a:pPr>
            <a:r>
              <a:rPr b="1" lang="pl-PL" sz="21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• Listopad 2025 – Staniątki oraz Podgrabie</a:t>
            </a:r>
            <a:br>
              <a:rPr sz="2100"/>
            </a:br>
            <a:r>
              <a:rPr b="0" lang="pl-PL" sz="21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– planowe kontrole sanitarno-epidemiologiczne</a:t>
            </a:r>
            <a:br>
              <a:rPr sz="2100"/>
            </a:br>
            <a:r>
              <a:rPr b="0" lang="pl-PL" sz="21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– potwierdzona zgodność z obowiązującymi standardami dla podmiotów leczniczych</a:t>
            </a:r>
            <a:br>
              <a:rPr sz="2100"/>
            </a:br>
            <a:r>
              <a:rPr b="0" lang="pl-PL" sz="21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– wszystkie kluczowe procedury – spełnione</a:t>
            </a:r>
            <a:br>
              <a:rPr sz="2100"/>
            </a:br>
            <a:r>
              <a:rPr b="0" lang="pl-PL" sz="21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– zgłoszone drobne uwagi: </a:t>
            </a:r>
            <a:r>
              <a:rPr b="1" lang="pl-PL" sz="21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odświeżenie wybranych ścian oraz naprawa tapicerki</a:t>
            </a:r>
            <a:r>
              <a:rPr b="0" lang="pl-PL" sz="21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(zalecenia estetyczne, bez wpływu na bezpieczeństwo pacjentów)</a:t>
            </a:r>
            <a:endParaRPr b="0" lang="pl-PL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3" name="Rectangle 1"/>
          <p:cNvSpPr/>
          <p:nvPr/>
        </p:nvSpPr>
        <p:spPr>
          <a:xfrm>
            <a:off x="0" y="6270480"/>
            <a:ext cx="11057400" cy="586080"/>
          </a:xfrm>
          <a:prstGeom prst="rect">
            <a:avLst/>
          </a:prstGeom>
          <a:solidFill>
            <a:srgbClr val="0034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pl-PL" sz="1400" strike="noStrike" u="none">
                <a:solidFill>
                  <a:schemeClr val="lt1"/>
                </a:solidFill>
                <a:effectLst/>
                <a:uFillTx/>
                <a:latin typeface="Aptos"/>
              </a:rPr>
              <a:t>Niepołomice      |      Podłęże      |      Podgrabie      |      Zabierzów Bocheński      |      Staniątki</a:t>
            </a:r>
            <a:endParaRPr b="0" lang="pl-PL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94" name="Oval 1"/>
          <p:cNvSpPr/>
          <p:nvPr/>
        </p:nvSpPr>
        <p:spPr>
          <a:xfrm>
            <a:off x="10752120" y="6264720"/>
            <a:ext cx="580320" cy="591840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pl-PL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95" name="Picture 1"/>
          <p:cNvSpPr/>
          <p:nvPr/>
        </p:nvSpPr>
        <p:spPr>
          <a:xfrm>
            <a:off x="10781640" y="6291720"/>
            <a:ext cx="552600" cy="550800"/>
          </a:xfrm>
          <a:prstGeom prst="ellipse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96" name="Picture 2" descr=""/>
          <p:cNvPicPr/>
          <p:nvPr/>
        </p:nvPicPr>
        <p:blipFill>
          <a:blip r:embed="rId2"/>
          <a:srcRect l="41339" t="6243" r="2503" b="5509"/>
          <a:stretch/>
        </p:blipFill>
        <p:spPr>
          <a:xfrm>
            <a:off x="11337480" y="6276240"/>
            <a:ext cx="852840" cy="58032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197" name="Straight Connector 1"/>
          <p:cNvCxnSpPr/>
          <p:nvPr/>
        </p:nvCxnSpPr>
        <p:spPr>
          <a:xfrm>
            <a:off x="0" y="6217920"/>
            <a:ext cx="11059920" cy="1440"/>
          </a:xfrm>
          <a:prstGeom prst="straightConnector1">
            <a:avLst/>
          </a:prstGeom>
          <a:ln w="38100">
            <a:solidFill>
              <a:srgbClr val="9e0e12"/>
            </a:solidFill>
            <a:round/>
          </a:ln>
        </p:spPr>
      </p:cxnSp>
      <p:cxnSp>
        <p:nvCxnSpPr>
          <p:cNvPr id="198" name="Straight Connector 2"/>
          <p:cNvCxnSpPr/>
          <p:nvPr/>
        </p:nvCxnSpPr>
        <p:spPr>
          <a:xfrm>
            <a:off x="11040120" y="-46440"/>
            <a:ext cx="1440" cy="6265800"/>
          </a:xfrm>
          <a:prstGeom prst="straightConnector1">
            <a:avLst/>
          </a:prstGeom>
          <a:ln w="38100">
            <a:solidFill>
              <a:srgbClr val="9e0e12"/>
            </a:solidFill>
            <a:round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180000" y="253440"/>
            <a:ext cx="10877040" cy="13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l-PL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„Białe Soboty” – profilaktyka kardiologiczna</a:t>
            </a:r>
            <a:endParaRPr b="0" lang="pl-PL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/>
          </p:nvPr>
        </p:nvSpPr>
        <p:spPr>
          <a:xfrm>
            <a:off x="325800" y="1707480"/>
            <a:ext cx="10113840" cy="456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Cykl akcji w Poradni Kardiologicznej NCM: kwiecień, czerwiec, wrzesień, listopad 2025.</a:t>
            </a:r>
            <a:endParaRPr b="0" lang="pl-PL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Zakres: ECHO serca, EKG, konsultacja kardiologiczna, rozmowa profilaktyczna.</a:t>
            </a:r>
            <a:endParaRPr b="0" lang="pl-PL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Skorzystało ponad 50 pacjentów.</a:t>
            </a:r>
            <a:endParaRPr b="0" lang="pl-PL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Cel: ułatwienie dostępu do badań dla osób „żyjących w biegu” i wzmocnienie lokalnej profilaktyki kardiologicznej.</a:t>
            </a:r>
            <a:endParaRPr b="0" lang="pl-PL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1" name="Rectangle 4"/>
          <p:cNvSpPr/>
          <p:nvPr/>
        </p:nvSpPr>
        <p:spPr>
          <a:xfrm>
            <a:off x="0" y="6270480"/>
            <a:ext cx="11057400" cy="586080"/>
          </a:xfrm>
          <a:prstGeom prst="rect">
            <a:avLst/>
          </a:prstGeom>
          <a:solidFill>
            <a:srgbClr val="0034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pl-PL" sz="1400" strike="noStrike" u="none">
                <a:solidFill>
                  <a:schemeClr val="lt1"/>
                </a:solidFill>
                <a:effectLst/>
                <a:uFillTx/>
                <a:latin typeface="Aptos"/>
              </a:rPr>
              <a:t>Niepołomice      |      Podłęże      |      Podgrabie      |      Zabierzów Bocheński      |      Staniątki</a:t>
            </a:r>
            <a:endParaRPr b="0" lang="pl-PL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02" name="Oval 3"/>
          <p:cNvSpPr/>
          <p:nvPr/>
        </p:nvSpPr>
        <p:spPr>
          <a:xfrm>
            <a:off x="10752120" y="6264720"/>
            <a:ext cx="580320" cy="591840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pl-PL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203" name="Picture 9"/>
          <p:cNvSpPr/>
          <p:nvPr/>
        </p:nvSpPr>
        <p:spPr>
          <a:xfrm>
            <a:off x="10781640" y="6291720"/>
            <a:ext cx="552600" cy="550800"/>
          </a:xfrm>
          <a:prstGeom prst="ellipse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04" name="Picture 10" descr=""/>
          <p:cNvPicPr/>
          <p:nvPr/>
        </p:nvPicPr>
        <p:blipFill>
          <a:blip r:embed="rId2"/>
          <a:srcRect l="41339" t="6243" r="2503" b="5509"/>
          <a:stretch/>
        </p:blipFill>
        <p:spPr>
          <a:xfrm>
            <a:off x="11337480" y="6276240"/>
            <a:ext cx="852840" cy="58032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205" name="Straight Connector 5"/>
          <p:cNvCxnSpPr/>
          <p:nvPr/>
        </p:nvCxnSpPr>
        <p:spPr>
          <a:xfrm>
            <a:off x="0" y="6217920"/>
            <a:ext cx="11059920" cy="1440"/>
          </a:xfrm>
          <a:prstGeom prst="straightConnector1">
            <a:avLst/>
          </a:prstGeom>
          <a:ln w="38100">
            <a:solidFill>
              <a:srgbClr val="9e0e12"/>
            </a:solidFill>
            <a:round/>
          </a:ln>
        </p:spPr>
      </p:cxnSp>
      <p:cxnSp>
        <p:nvCxnSpPr>
          <p:cNvPr id="206" name="Straight Connector 6"/>
          <p:cNvCxnSpPr/>
          <p:nvPr/>
        </p:nvCxnSpPr>
        <p:spPr>
          <a:xfrm>
            <a:off x="11040120" y="-46440"/>
            <a:ext cx="1440" cy="6265800"/>
          </a:xfrm>
          <a:prstGeom prst="straightConnector1">
            <a:avLst/>
          </a:prstGeom>
          <a:ln w="38100">
            <a:solidFill>
              <a:srgbClr val="9e0e12"/>
            </a:solidFill>
            <a:round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180000" y="180000"/>
            <a:ext cx="10731240" cy="13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pl-PL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Konkurs NFZ na Ratownictwo Medyczne (RO 12/01)</a:t>
            </a:r>
            <a:endParaRPr b="0" lang="pl-PL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/>
          </p:nvPr>
        </p:nvSpPr>
        <p:spPr>
          <a:xfrm>
            <a:off x="325800" y="1403280"/>
            <a:ext cx="10518840" cy="477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17 listopada 2025 r. – MOW NFZ ogłosił konkurs w rodzaju Ratownictwo Medyczne</a:t>
            </a:r>
            <a:br>
              <a:rPr sz="2000"/>
            </a:br>
            <a:r>
              <a:rPr b="0" lang="pl-PL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dla rejonu operacyjnego RO 12/01 (Rejon Krakowski).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NCM – jako dotychczasowy realizator zadań zespołów S i P – przygotowuje pełną dokumentację konkursową.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Współpraca w ramach konsorcjum jednostek ratownictwa (KPR + podmioty realizujące zespoły w RO 12/01) – wspólne kompletowanie dokumentów i ujednolicenie standardów.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Zakres przygotowywanej oferty:</a:t>
            </a:r>
            <a:br>
              <a:rPr sz="2000"/>
            </a:br>
            <a:r>
              <a:rPr b="0" lang="pl-PL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 – spełnienie wymagań sprzętowych i organizacyjnych,</a:t>
            </a:r>
            <a:br>
              <a:rPr sz="2000"/>
            </a:br>
            <a:r>
              <a:rPr b="0" lang="pl-PL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 – potwierdzenie łączności SWD PRM,</a:t>
            </a:r>
            <a:br>
              <a:rPr sz="2000"/>
            </a:br>
            <a:r>
              <a:rPr b="0" lang="pl-PL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 – certyfikacja ISO 9001 jednostki Pogotowia NCM (uzyskana w listopadzie 2025),</a:t>
            </a:r>
            <a:br>
              <a:rPr sz="2000"/>
            </a:br>
            <a:r>
              <a:rPr b="0" lang="pl-PL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 – pełna obsada zespołów S i P zgodnie z wymogami Wojewody.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Cel:</a:t>
            </a:r>
            <a:r>
              <a:rPr b="0" lang="pl-PL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utrzymanie zabezpieczenia ratowniczego gminy Niepołomice i całego rejonu RO 12/01 na lata 2026–2028.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9" name="Rectangle 3"/>
          <p:cNvSpPr/>
          <p:nvPr/>
        </p:nvSpPr>
        <p:spPr>
          <a:xfrm>
            <a:off x="0" y="6270480"/>
            <a:ext cx="11057400" cy="586080"/>
          </a:xfrm>
          <a:prstGeom prst="rect">
            <a:avLst/>
          </a:prstGeom>
          <a:solidFill>
            <a:srgbClr val="0034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pl-PL" sz="1400" strike="noStrike" u="none">
                <a:solidFill>
                  <a:schemeClr val="lt1"/>
                </a:solidFill>
                <a:effectLst/>
                <a:uFillTx/>
                <a:latin typeface="Aptos"/>
              </a:rPr>
              <a:t>Niepołomice      |      Podłęże      |      Podgrabie      |      Zabierzów Bocheński      |      Staniątki</a:t>
            </a:r>
            <a:endParaRPr b="0" lang="pl-PL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10" name="Oval 5"/>
          <p:cNvSpPr/>
          <p:nvPr/>
        </p:nvSpPr>
        <p:spPr>
          <a:xfrm>
            <a:off x="10752120" y="6264720"/>
            <a:ext cx="580320" cy="591840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pl-PL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211" name="Picture 4"/>
          <p:cNvSpPr/>
          <p:nvPr/>
        </p:nvSpPr>
        <p:spPr>
          <a:xfrm>
            <a:off x="10781640" y="6291720"/>
            <a:ext cx="552600" cy="550800"/>
          </a:xfrm>
          <a:prstGeom prst="ellipse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12" name="Picture 6" descr=""/>
          <p:cNvPicPr/>
          <p:nvPr/>
        </p:nvPicPr>
        <p:blipFill>
          <a:blip r:embed="rId2"/>
          <a:srcRect l="41339" t="6243" r="2503" b="5509"/>
          <a:stretch/>
        </p:blipFill>
        <p:spPr>
          <a:xfrm>
            <a:off x="11337480" y="6276240"/>
            <a:ext cx="852840" cy="58032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213" name="Straight Connector 8"/>
          <p:cNvCxnSpPr/>
          <p:nvPr/>
        </p:nvCxnSpPr>
        <p:spPr>
          <a:xfrm>
            <a:off x="0" y="6217920"/>
            <a:ext cx="11059920" cy="1440"/>
          </a:xfrm>
          <a:prstGeom prst="straightConnector1">
            <a:avLst/>
          </a:prstGeom>
          <a:ln w="38100">
            <a:solidFill>
              <a:srgbClr val="9e0e12"/>
            </a:solidFill>
            <a:round/>
          </a:ln>
        </p:spPr>
      </p:cxnSp>
      <p:cxnSp>
        <p:nvCxnSpPr>
          <p:cNvPr id="214" name="Straight Connector 12"/>
          <p:cNvCxnSpPr/>
          <p:nvPr/>
        </p:nvCxnSpPr>
        <p:spPr>
          <a:xfrm>
            <a:off x="11040120" y="-46440"/>
            <a:ext cx="1440" cy="6265800"/>
          </a:xfrm>
          <a:prstGeom prst="straightConnector1">
            <a:avLst/>
          </a:prstGeom>
          <a:ln w="38100">
            <a:solidFill>
              <a:srgbClr val="9e0e12"/>
            </a:solidFill>
            <a:round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43280" y="1365480"/>
            <a:ext cx="11904120" cy="2033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pl-PL" sz="6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CZĘŚĆ I</a:t>
            </a:r>
            <a:br>
              <a:rPr sz="6000"/>
            </a:br>
            <a:endParaRPr b="0" lang="pl-PL" sz="6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" name="Rectangle 2"/>
          <p:cNvSpPr/>
          <p:nvPr/>
        </p:nvSpPr>
        <p:spPr>
          <a:xfrm>
            <a:off x="0" y="6270480"/>
            <a:ext cx="11057760" cy="586440"/>
          </a:xfrm>
          <a:prstGeom prst="rect">
            <a:avLst/>
          </a:prstGeom>
          <a:solidFill>
            <a:srgbClr val="0034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pl-PL" sz="1400" strike="noStrike" u="none">
                <a:solidFill>
                  <a:schemeClr val="lt1"/>
                </a:solidFill>
                <a:effectLst/>
                <a:uFillTx/>
                <a:latin typeface="Aptos"/>
              </a:rPr>
              <a:t>Niepołomice      |      Podłęże      |      Podgrabie      |      Zabierzów Bocheński      |      Staniątki</a:t>
            </a:r>
            <a:endParaRPr b="0" lang="pl-PL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8" name="Oval 2"/>
          <p:cNvSpPr/>
          <p:nvPr/>
        </p:nvSpPr>
        <p:spPr>
          <a:xfrm>
            <a:off x="10752120" y="6264720"/>
            <a:ext cx="580680" cy="592200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pl-PL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69" name="Picture 3"/>
          <p:cNvSpPr/>
          <p:nvPr/>
        </p:nvSpPr>
        <p:spPr>
          <a:xfrm>
            <a:off x="10781640" y="6291720"/>
            <a:ext cx="552960" cy="551160"/>
          </a:xfrm>
          <a:prstGeom prst="ellipse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0" name="Picture 5" descr=""/>
          <p:cNvPicPr/>
          <p:nvPr/>
        </p:nvPicPr>
        <p:blipFill>
          <a:blip r:embed="rId2"/>
          <a:srcRect l="41339" t="6243" r="2503" b="5509"/>
          <a:stretch/>
        </p:blipFill>
        <p:spPr>
          <a:xfrm>
            <a:off x="11337480" y="6276240"/>
            <a:ext cx="853200" cy="58068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71" name="Straight Connector 3"/>
          <p:cNvCxnSpPr/>
          <p:nvPr/>
        </p:nvCxnSpPr>
        <p:spPr>
          <a:xfrm>
            <a:off x="0" y="6217920"/>
            <a:ext cx="12331800" cy="1080"/>
          </a:xfrm>
          <a:prstGeom prst="straightConnector1">
            <a:avLst/>
          </a:prstGeom>
          <a:ln w="38100">
            <a:solidFill>
              <a:srgbClr val="9e0e12"/>
            </a:solidFill>
            <a:round/>
          </a:ln>
        </p:spPr>
      </p:cxnSp>
      <p:sp>
        <p:nvSpPr>
          <p:cNvPr id="72" name="TextBox 2"/>
          <p:cNvSpPr/>
          <p:nvPr/>
        </p:nvSpPr>
        <p:spPr>
          <a:xfrm>
            <a:off x="900000" y="2831040"/>
            <a:ext cx="10439280" cy="130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1" lang="pl-PL" sz="4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Kluczowe działania i zmiany w NCM</a:t>
            </a:r>
            <a:br>
              <a:rPr sz="4000"/>
            </a:br>
            <a:r>
              <a:rPr b="1" lang="pl-PL" sz="4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sierpień – listopad 2025 r.</a:t>
            </a:r>
            <a:endParaRPr b="0" lang="pl-PL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207720" y="180000"/>
            <a:ext cx="10591200" cy="13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pl-PL" sz="3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ISO 9001 dla Ratownictwa Medycznego</a:t>
            </a:r>
            <a:endParaRPr b="0" lang="pl-PL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/>
          </p:nvPr>
        </p:nvSpPr>
        <p:spPr>
          <a:xfrm>
            <a:off x="325800" y="1491840"/>
            <a:ext cx="10518840" cy="468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Uruchomiony pełny proces certyfikacji (wymóg przy kontraktowaniu RM).</a:t>
            </a:r>
            <a:endParaRPr b="0" lang="pl-PL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19 listopada – audyt dokumentacji.</a:t>
            </a:r>
            <a:endParaRPr b="0" lang="pl-PL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20–21 listopada – audyt właściwy: </a:t>
            </a:r>
            <a:r>
              <a:rPr b="0" lang="pl-PL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procedury, obiegi, wyposażenie, pojazdy, infrastruktura, dokumentacja.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0" defTabSz="914400">
              <a:lnSpc>
                <a:spcPct val="9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pl-PL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pl-PL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Jednostka Pogotowia Ratunkowego Niepołomickiego Centrum Medycznego pomyślnie przeszła proces certyfikacji i uzyskała certyfikat jakości ISO 9001 </a:t>
            </a:r>
            <a:r>
              <a:rPr b="0" lang="pl-PL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w zakresie: </a:t>
            </a:r>
            <a:br>
              <a:rPr sz="2400"/>
            </a:br>
            <a:r>
              <a:rPr b="0" lang="pl-PL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świadczeń medycznych w rodzaju ratownictwo medyczne udzielanych przez podstawowy zespół ratownictwa medycznego oraz specjalistyczny zespół ratownictwa medycznego, a także medycznego zabezpieczenia imprez. </a:t>
            </a:r>
            <a:endParaRPr b="0" lang="pl-PL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7" name="Rectangle 3"/>
          <p:cNvSpPr/>
          <p:nvPr/>
        </p:nvSpPr>
        <p:spPr>
          <a:xfrm>
            <a:off x="0" y="6270480"/>
            <a:ext cx="11057400" cy="586080"/>
          </a:xfrm>
          <a:prstGeom prst="rect">
            <a:avLst/>
          </a:prstGeom>
          <a:solidFill>
            <a:srgbClr val="0034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pl-PL" sz="1400" strike="noStrike" u="none">
                <a:solidFill>
                  <a:schemeClr val="lt1"/>
                </a:solidFill>
                <a:effectLst/>
                <a:uFillTx/>
                <a:latin typeface="Aptos"/>
              </a:rPr>
              <a:t>Niepołomice      |      Podłęże      |      Podgrabie      |      Zabierzów Bocheński      |      Staniątki</a:t>
            </a:r>
            <a:endParaRPr b="0" lang="pl-PL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18" name="Oval 5"/>
          <p:cNvSpPr/>
          <p:nvPr/>
        </p:nvSpPr>
        <p:spPr>
          <a:xfrm>
            <a:off x="10752120" y="6264720"/>
            <a:ext cx="580320" cy="591840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pl-PL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219" name="Picture 4"/>
          <p:cNvSpPr/>
          <p:nvPr/>
        </p:nvSpPr>
        <p:spPr>
          <a:xfrm>
            <a:off x="10781640" y="6291720"/>
            <a:ext cx="552600" cy="550800"/>
          </a:xfrm>
          <a:prstGeom prst="ellipse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20" name="Picture 6" descr=""/>
          <p:cNvPicPr/>
          <p:nvPr/>
        </p:nvPicPr>
        <p:blipFill>
          <a:blip r:embed="rId2"/>
          <a:srcRect l="41339" t="6243" r="2503" b="5509"/>
          <a:stretch/>
        </p:blipFill>
        <p:spPr>
          <a:xfrm>
            <a:off x="11337480" y="6276240"/>
            <a:ext cx="852840" cy="58032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221" name="Straight Connector 8"/>
          <p:cNvCxnSpPr/>
          <p:nvPr/>
        </p:nvCxnSpPr>
        <p:spPr>
          <a:xfrm>
            <a:off x="0" y="6217920"/>
            <a:ext cx="11059920" cy="1440"/>
          </a:xfrm>
          <a:prstGeom prst="straightConnector1">
            <a:avLst/>
          </a:prstGeom>
          <a:ln w="38100">
            <a:solidFill>
              <a:srgbClr val="9e0e12"/>
            </a:solidFill>
            <a:round/>
          </a:ln>
        </p:spPr>
      </p:cxnSp>
      <p:cxnSp>
        <p:nvCxnSpPr>
          <p:cNvPr id="222" name="Straight Connector 12"/>
          <p:cNvCxnSpPr/>
          <p:nvPr/>
        </p:nvCxnSpPr>
        <p:spPr>
          <a:xfrm>
            <a:off x="11040120" y="-46440"/>
            <a:ext cx="1440" cy="6265800"/>
          </a:xfrm>
          <a:prstGeom prst="straightConnector1">
            <a:avLst/>
          </a:prstGeom>
          <a:ln w="38100">
            <a:solidFill>
              <a:srgbClr val="9e0e12"/>
            </a:solidFill>
            <a:round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147600" y="186840"/>
            <a:ext cx="10731240" cy="13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pl-PL" sz="3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Komunikacja zewnętrzna i wizerunek NCM</a:t>
            </a:r>
            <a:endParaRPr b="0" lang="pl-PL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/>
          </p:nvPr>
        </p:nvSpPr>
        <p:spPr>
          <a:xfrm>
            <a:off x="325800" y="1430280"/>
            <a:ext cx="9393840" cy="270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1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Stale pracujemy nad uporządkowaniem i wzmocnieniem komunikacji zewnętrznej</a:t>
            </a:r>
            <a:r>
              <a:rPr b="0" lang="pl-PL" sz="21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– z gminą, instytucjami, szkołami oraz pacjentami.</a:t>
            </a:r>
            <a:endParaRPr b="0" lang="pl-PL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1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Rozwijamy obecność NCM w mediach społecznościowych</a:t>
            </a:r>
            <a:r>
              <a:rPr b="0" lang="pl-PL" sz="21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– regularnie publikujemy treści informacyjne i profilaktyczne, obserwując, które formy komunikacji najlepiej trafiają do mieszkańców.</a:t>
            </a:r>
            <a:endParaRPr b="0" lang="pl-PL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1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Na bieżąco analizujemy odbiór naszych komunikatów</a:t>
            </a:r>
            <a:r>
              <a:rPr b="0" lang="pl-PL" sz="21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– sprawdzamy zasięgi, reakcje i pytania pacjentów, aby dostosowywać język, formę i częstotliwość publikacji.</a:t>
            </a:r>
            <a:endParaRPr b="0" lang="pl-PL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5" name="Rectangle 3"/>
          <p:cNvSpPr/>
          <p:nvPr/>
        </p:nvSpPr>
        <p:spPr>
          <a:xfrm>
            <a:off x="0" y="6270480"/>
            <a:ext cx="11057400" cy="586080"/>
          </a:xfrm>
          <a:prstGeom prst="rect">
            <a:avLst/>
          </a:prstGeom>
          <a:solidFill>
            <a:srgbClr val="0034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pl-PL" sz="1400" strike="noStrike" u="none">
                <a:solidFill>
                  <a:schemeClr val="lt1"/>
                </a:solidFill>
                <a:effectLst/>
                <a:uFillTx/>
                <a:latin typeface="Aptos"/>
              </a:rPr>
              <a:t>Niepołomice      |      Podłęże      |      Podgrabie      |      Zabierzów Bocheński      |      Staniątki</a:t>
            </a:r>
            <a:endParaRPr b="0" lang="pl-PL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26" name="Oval 5"/>
          <p:cNvSpPr/>
          <p:nvPr/>
        </p:nvSpPr>
        <p:spPr>
          <a:xfrm>
            <a:off x="10752120" y="6264720"/>
            <a:ext cx="580320" cy="591840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pl-PL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227" name="Picture 4"/>
          <p:cNvSpPr/>
          <p:nvPr/>
        </p:nvSpPr>
        <p:spPr>
          <a:xfrm>
            <a:off x="10781640" y="6291720"/>
            <a:ext cx="552600" cy="550800"/>
          </a:xfrm>
          <a:prstGeom prst="ellipse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28" name="Picture 6" descr=""/>
          <p:cNvPicPr/>
          <p:nvPr/>
        </p:nvPicPr>
        <p:blipFill>
          <a:blip r:embed="rId2"/>
          <a:srcRect l="41339" t="6243" r="2503" b="5509"/>
          <a:stretch/>
        </p:blipFill>
        <p:spPr>
          <a:xfrm>
            <a:off x="11337480" y="6276240"/>
            <a:ext cx="852840" cy="58032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229" name="Straight Connector 8"/>
          <p:cNvCxnSpPr/>
          <p:nvPr/>
        </p:nvCxnSpPr>
        <p:spPr>
          <a:xfrm>
            <a:off x="0" y="6217920"/>
            <a:ext cx="12300840" cy="5760"/>
          </a:xfrm>
          <a:prstGeom prst="straightConnector1">
            <a:avLst/>
          </a:prstGeom>
          <a:ln w="38100">
            <a:solidFill>
              <a:srgbClr val="9e0e12"/>
            </a:solidFill>
            <a:round/>
          </a:ln>
        </p:spPr>
      </p:cxnSp>
      <p:pic>
        <p:nvPicPr>
          <p:cNvPr id="230" name="" descr=""/>
          <p:cNvPicPr/>
          <p:nvPr/>
        </p:nvPicPr>
        <p:blipFill>
          <a:blip r:embed="rId3"/>
          <a:stretch/>
        </p:blipFill>
        <p:spPr>
          <a:xfrm>
            <a:off x="9726120" y="599040"/>
            <a:ext cx="2266200" cy="3419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1" name=""/>
          <p:cNvSpPr/>
          <p:nvPr/>
        </p:nvSpPr>
        <p:spPr>
          <a:xfrm>
            <a:off x="360000" y="4140000"/>
            <a:ext cx="11519640" cy="151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6000" indent="-21600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pl-PL" sz="21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Jesteśmy w trakcie modernizacji strony internetowej NCM</a:t>
            </a:r>
            <a:r>
              <a:rPr b="0" lang="pl-PL" sz="21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– prowadzimy analizę potrzeb pacjentów i badanie rynku w zakresie wykonawcy oraz rozwiązań technicznych.</a:t>
            </a:r>
            <a:endParaRPr b="0" lang="pl-PL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pl-PL" sz="21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Cel:</a:t>
            </a:r>
            <a:r>
              <a:rPr b="0" lang="pl-PL" sz="21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przejrzysta, nowoczesna i spójna komunikacja, która ułatwia mieszkańcom dostęp do informacji o świadczeniach i buduje zaufanie do NCM.</a:t>
            </a:r>
            <a:endParaRPr b="0" lang="pl-PL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180000" y="253440"/>
            <a:ext cx="10877040" cy="13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pl-PL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Podsumowanie działań społecznych i komunikacyjnych</a:t>
            </a:r>
            <a:br>
              <a:rPr sz="2800"/>
            </a:br>
            <a:r>
              <a:rPr b="1" lang="pl-PL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(sierpień–listopad 2025)</a:t>
            </a:r>
            <a:endParaRPr b="0" lang="pl-PL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/>
          </p:nvPr>
        </p:nvSpPr>
        <p:spPr>
          <a:xfrm>
            <a:off x="325800" y="1800000"/>
            <a:ext cx="10518840" cy="4375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r>
              <a:rPr b="0" lang="pl-PL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Niepołomickie Centrum Medyczne to miejsce, w którym każdego dnia dzieje się coś najważniejszego, troska o człowieka. To właśnie tu zamieniamy potrzeby mieszkańców w konkretne decyzje i działania, które realnie poprawiają jakość ich życia. </a:t>
            </a:r>
            <a:endParaRPr b="0" lang="pl-PL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r>
              <a:rPr b="0" lang="pl-PL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 właśnie tu zamieniamy potrzeby mieszkańców w konkretne decyzje i działania, które realnie poprawiają jakość ich życia. </a:t>
            </a:r>
            <a:endParaRPr b="0" lang="pl-PL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r>
              <a:rPr b="1" lang="pl-PL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Dziękuję Państwu za dotychczasowe wsparcie i uważność.</a:t>
            </a:r>
            <a:endParaRPr b="0" lang="pl-PL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r>
              <a:rPr b="0" lang="pl-PL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Wierzę, że razem możemy tworzyć taką opiekę zdrowotną, która daje poczucie bezpieczeństwa dziś, jutro i w przyszłości.</a:t>
            </a:r>
            <a:endParaRPr b="0" lang="pl-PL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endParaRPr b="0" lang="pl-PL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4" name="Rectangle 3"/>
          <p:cNvSpPr/>
          <p:nvPr/>
        </p:nvSpPr>
        <p:spPr>
          <a:xfrm>
            <a:off x="0" y="6270480"/>
            <a:ext cx="11057400" cy="586080"/>
          </a:xfrm>
          <a:prstGeom prst="rect">
            <a:avLst/>
          </a:prstGeom>
          <a:solidFill>
            <a:srgbClr val="0034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pl-PL" sz="1400" strike="noStrike" u="none">
                <a:solidFill>
                  <a:schemeClr val="lt1"/>
                </a:solidFill>
                <a:effectLst/>
                <a:uFillTx/>
                <a:latin typeface="Aptos"/>
              </a:rPr>
              <a:t>Niepołomice      |      Podłęże      |      Podgrabie      |      Zabierzów Bocheński      |      Staniątki</a:t>
            </a:r>
            <a:endParaRPr b="0" lang="pl-PL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35" name="Oval 5"/>
          <p:cNvSpPr/>
          <p:nvPr/>
        </p:nvSpPr>
        <p:spPr>
          <a:xfrm>
            <a:off x="10752120" y="6264720"/>
            <a:ext cx="580320" cy="591840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pl-PL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236" name="Picture 4"/>
          <p:cNvSpPr/>
          <p:nvPr/>
        </p:nvSpPr>
        <p:spPr>
          <a:xfrm>
            <a:off x="10781640" y="6291720"/>
            <a:ext cx="552600" cy="550800"/>
          </a:xfrm>
          <a:prstGeom prst="ellipse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37" name="Picture 6" descr=""/>
          <p:cNvPicPr/>
          <p:nvPr/>
        </p:nvPicPr>
        <p:blipFill>
          <a:blip r:embed="rId2"/>
          <a:srcRect l="41339" t="6243" r="2503" b="5509"/>
          <a:stretch/>
        </p:blipFill>
        <p:spPr>
          <a:xfrm>
            <a:off x="11337480" y="6276240"/>
            <a:ext cx="852840" cy="58032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238" name="Straight Connector 8"/>
          <p:cNvCxnSpPr/>
          <p:nvPr/>
        </p:nvCxnSpPr>
        <p:spPr>
          <a:xfrm>
            <a:off x="0" y="6217920"/>
            <a:ext cx="11059920" cy="1440"/>
          </a:xfrm>
          <a:prstGeom prst="straightConnector1">
            <a:avLst/>
          </a:prstGeom>
          <a:ln w="38100">
            <a:solidFill>
              <a:srgbClr val="9e0e12"/>
            </a:solidFill>
            <a:round/>
          </a:ln>
        </p:spPr>
      </p:cxnSp>
      <p:cxnSp>
        <p:nvCxnSpPr>
          <p:cNvPr id="239" name="Straight Connector 12"/>
          <p:cNvCxnSpPr/>
          <p:nvPr/>
        </p:nvCxnSpPr>
        <p:spPr>
          <a:xfrm>
            <a:off x="11040120" y="-46440"/>
            <a:ext cx="1440" cy="6265800"/>
          </a:xfrm>
          <a:prstGeom prst="straightConnector1">
            <a:avLst/>
          </a:prstGeom>
          <a:ln w="38100">
            <a:solidFill>
              <a:srgbClr val="9e0e12"/>
            </a:solidFill>
            <a:round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143280" y="1365480"/>
            <a:ext cx="11904120" cy="2033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pl-PL" sz="6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CZĘŚĆ II</a:t>
            </a:r>
            <a:br>
              <a:rPr sz="6000"/>
            </a:br>
            <a:endParaRPr b="0" lang="pl-PL" sz="6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1" name="Rectangle 6"/>
          <p:cNvSpPr/>
          <p:nvPr/>
        </p:nvSpPr>
        <p:spPr>
          <a:xfrm>
            <a:off x="0" y="6270480"/>
            <a:ext cx="11057760" cy="586440"/>
          </a:xfrm>
          <a:prstGeom prst="rect">
            <a:avLst/>
          </a:prstGeom>
          <a:solidFill>
            <a:srgbClr val="0034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pl-PL" sz="1400" strike="noStrike" u="none">
                <a:solidFill>
                  <a:schemeClr val="lt1"/>
                </a:solidFill>
                <a:effectLst/>
                <a:uFillTx/>
                <a:latin typeface="Aptos"/>
              </a:rPr>
              <a:t>Niepołomice      |      Podłęże      |      Podgrabie      |      Zabierzów Bocheński      |      Staniątki</a:t>
            </a:r>
            <a:endParaRPr b="0" lang="pl-PL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42" name="Oval 4"/>
          <p:cNvSpPr/>
          <p:nvPr/>
        </p:nvSpPr>
        <p:spPr>
          <a:xfrm>
            <a:off x="10752120" y="6264720"/>
            <a:ext cx="580680" cy="592200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pl-PL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243" name="Picture 11"/>
          <p:cNvSpPr/>
          <p:nvPr/>
        </p:nvSpPr>
        <p:spPr>
          <a:xfrm>
            <a:off x="10781640" y="6291720"/>
            <a:ext cx="552960" cy="551160"/>
          </a:xfrm>
          <a:prstGeom prst="ellipse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44" name="Picture 12" descr=""/>
          <p:cNvPicPr/>
          <p:nvPr/>
        </p:nvPicPr>
        <p:blipFill>
          <a:blip r:embed="rId2"/>
          <a:srcRect l="41339" t="6243" r="2503" b="5509"/>
          <a:stretch/>
        </p:blipFill>
        <p:spPr>
          <a:xfrm>
            <a:off x="11337480" y="6276240"/>
            <a:ext cx="853200" cy="58068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245" name="Straight Connector 4"/>
          <p:cNvCxnSpPr/>
          <p:nvPr/>
        </p:nvCxnSpPr>
        <p:spPr>
          <a:xfrm>
            <a:off x="0" y="6217920"/>
            <a:ext cx="12331800" cy="1080"/>
          </a:xfrm>
          <a:prstGeom prst="straightConnector1">
            <a:avLst/>
          </a:prstGeom>
          <a:ln w="38100">
            <a:solidFill>
              <a:srgbClr val="9e0e12"/>
            </a:solidFill>
            <a:round/>
          </a:ln>
        </p:spPr>
      </p:cxnSp>
      <p:sp>
        <p:nvSpPr>
          <p:cNvPr id="246" name="TextBox 3"/>
          <p:cNvSpPr/>
          <p:nvPr/>
        </p:nvSpPr>
        <p:spPr>
          <a:xfrm>
            <a:off x="900000" y="3134880"/>
            <a:ext cx="10439280" cy="69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1" lang="pl-PL" sz="4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Kierunki rozwoju NCM na lata 2026–2028</a:t>
            </a:r>
            <a:endParaRPr b="0" lang="pl-PL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147600" y="186840"/>
            <a:ext cx="10731240" cy="13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pl-PL" sz="3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Trzyletni Plan Modernizacji NCM Niepołomice (2026–2028)</a:t>
            </a:r>
            <a:endParaRPr b="0" lang="pl-PL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/>
          </p:nvPr>
        </p:nvSpPr>
        <p:spPr>
          <a:xfrm>
            <a:off x="180000" y="1260000"/>
            <a:ext cx="10473840" cy="18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15000"/>
              </a:lnSpc>
              <a:spcAft>
                <a:spcPts val="1236"/>
              </a:spcAft>
              <a:buNone/>
              <a:tabLst>
                <a:tab algn="l" pos="0"/>
              </a:tabLst>
            </a:pPr>
            <a:r>
              <a:rPr b="0" lang="pl-PL" sz="2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Strategiczna i etapowa przebudowa budynku przy ul. Korczaka 1. Nowoczesna, dostępna i ergonomiczna przestrzeń medyczna dla mieszkańców gminy.</a:t>
            </a:r>
            <a:br>
              <a:rPr sz="2600"/>
            </a:br>
            <a:r>
              <a:rPr b="0" lang="pl-PL" sz="2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	</a:t>
            </a:r>
            <a:r>
              <a:rPr b="0" lang="pl-PL" sz="2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	</a:t>
            </a:r>
            <a:r>
              <a:rPr b="1" lang="pl-PL" sz="2600" strike="noStrike" u="none">
                <a:solidFill>
                  <a:srgbClr val="8a0b0b"/>
                </a:solidFill>
                <a:effectLst/>
                <a:uFillTx/>
                <a:latin typeface="Arial"/>
              </a:rPr>
              <a:t>2025</a:t>
            </a:r>
            <a:r>
              <a:rPr b="1" lang="pl-PL" sz="2600" strike="noStrike" u="none">
                <a:solidFill>
                  <a:srgbClr val="8a0b0b"/>
                </a:solidFill>
                <a:effectLst/>
                <a:uFillTx/>
                <a:latin typeface="Arial"/>
              </a:rPr>
              <a:t>	</a:t>
            </a:r>
            <a:r>
              <a:rPr b="0" lang="pl-PL" sz="2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	</a:t>
            </a:r>
            <a:r>
              <a:rPr b="0" lang="pl-PL" sz="2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	</a:t>
            </a:r>
            <a:r>
              <a:rPr b="0" lang="pl-PL" sz="2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	</a:t>
            </a:r>
            <a:r>
              <a:rPr b="0" lang="pl-PL" sz="2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	</a:t>
            </a:r>
            <a:r>
              <a:rPr b="0" lang="pl-PL" sz="2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	</a:t>
            </a:r>
            <a:r>
              <a:rPr b="0" lang="pl-PL" sz="2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	</a:t>
            </a:r>
            <a:r>
              <a:rPr b="1" lang="pl-PL" sz="2600" strike="noStrike" u="none">
                <a:solidFill>
                  <a:srgbClr val="8a0b0b"/>
                </a:solidFill>
                <a:effectLst/>
                <a:uFillTx/>
                <a:latin typeface="Arial"/>
              </a:rPr>
              <a:t>2026</a:t>
            </a:r>
            <a:endParaRPr b="0" lang="pl-PL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9" name="Rectangle 7"/>
          <p:cNvSpPr/>
          <p:nvPr/>
        </p:nvSpPr>
        <p:spPr>
          <a:xfrm>
            <a:off x="0" y="6270480"/>
            <a:ext cx="11057400" cy="586080"/>
          </a:xfrm>
          <a:prstGeom prst="rect">
            <a:avLst/>
          </a:prstGeom>
          <a:solidFill>
            <a:srgbClr val="0034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pl-PL" sz="1400" strike="noStrike" u="none">
                <a:solidFill>
                  <a:schemeClr val="lt1"/>
                </a:solidFill>
                <a:effectLst/>
                <a:uFillTx/>
                <a:latin typeface="Aptos"/>
              </a:rPr>
              <a:t>Niepołomice      |      Podłęże      |      Podgrabie      |      Zabierzów Bocheński      |      Staniątki</a:t>
            </a:r>
            <a:endParaRPr b="0" lang="pl-PL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0" name="Oval 7"/>
          <p:cNvSpPr/>
          <p:nvPr/>
        </p:nvSpPr>
        <p:spPr>
          <a:xfrm>
            <a:off x="10752120" y="6264720"/>
            <a:ext cx="580320" cy="591840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pl-PL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251" name="Picture 13"/>
          <p:cNvSpPr/>
          <p:nvPr/>
        </p:nvSpPr>
        <p:spPr>
          <a:xfrm>
            <a:off x="10781640" y="6291720"/>
            <a:ext cx="552600" cy="550800"/>
          </a:xfrm>
          <a:prstGeom prst="ellipse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52" name="Picture 14" descr=""/>
          <p:cNvPicPr/>
          <p:nvPr/>
        </p:nvPicPr>
        <p:blipFill>
          <a:blip r:embed="rId2"/>
          <a:srcRect l="41339" t="6243" r="2503" b="5509"/>
          <a:stretch/>
        </p:blipFill>
        <p:spPr>
          <a:xfrm>
            <a:off x="11337480" y="6276240"/>
            <a:ext cx="852840" cy="58032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253" name="Straight Connector 7"/>
          <p:cNvCxnSpPr/>
          <p:nvPr/>
        </p:nvCxnSpPr>
        <p:spPr>
          <a:xfrm>
            <a:off x="0" y="6217920"/>
            <a:ext cx="11059920" cy="1440"/>
          </a:xfrm>
          <a:prstGeom prst="straightConnector1">
            <a:avLst/>
          </a:prstGeom>
          <a:ln w="38100">
            <a:solidFill>
              <a:srgbClr val="9e0e12"/>
            </a:solidFill>
            <a:round/>
          </a:ln>
        </p:spPr>
      </p:cxnSp>
      <p:cxnSp>
        <p:nvCxnSpPr>
          <p:cNvPr id="254" name="Straight Connector 10"/>
          <p:cNvCxnSpPr/>
          <p:nvPr/>
        </p:nvCxnSpPr>
        <p:spPr>
          <a:xfrm>
            <a:off x="11040120" y="-46440"/>
            <a:ext cx="1440" cy="6265800"/>
          </a:xfrm>
          <a:prstGeom prst="straightConnector1">
            <a:avLst/>
          </a:prstGeom>
          <a:ln w="38100">
            <a:solidFill>
              <a:srgbClr val="9e0e12"/>
            </a:solidFill>
            <a:round/>
          </a:ln>
        </p:spPr>
      </p:cxnSp>
      <p:sp>
        <p:nvSpPr>
          <p:cNvPr id="255" name=""/>
          <p:cNvSpPr txBox="1"/>
          <p:nvPr/>
        </p:nvSpPr>
        <p:spPr>
          <a:xfrm>
            <a:off x="6103800" y="3337200"/>
            <a:ext cx="180720" cy="232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spAutoFit/>
          </a:bodyPr>
          <a:p>
            <a:endParaRPr b="0" lang="pl-PL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56" name="" descr=""/>
          <p:cNvPicPr/>
          <p:nvPr/>
        </p:nvPicPr>
        <p:blipFill>
          <a:blip r:embed="rId3"/>
          <a:stretch/>
        </p:blipFill>
        <p:spPr>
          <a:xfrm>
            <a:off x="360000" y="3240000"/>
            <a:ext cx="4320000" cy="2700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57" name="" descr=""/>
          <p:cNvPicPr/>
          <p:nvPr/>
        </p:nvPicPr>
        <p:blipFill>
          <a:blip r:embed="rId4"/>
          <a:stretch/>
        </p:blipFill>
        <p:spPr>
          <a:xfrm>
            <a:off x="5400000" y="3240000"/>
            <a:ext cx="5580000" cy="2700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147600" y="186840"/>
            <a:ext cx="10731240" cy="892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pl-PL" sz="3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Etap I 2026 r.</a:t>
            </a:r>
            <a:endParaRPr b="0" lang="pl-PL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/>
          </p:nvPr>
        </p:nvSpPr>
        <p:spPr>
          <a:xfrm>
            <a:off x="180000" y="1440000"/>
            <a:ext cx="10473840" cy="449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spcAft>
                <a:spcPts val="1236"/>
              </a:spcAft>
              <a:buNone/>
              <a:tabLst>
                <a:tab algn="l" pos="0"/>
              </a:tabLst>
            </a:pPr>
            <a:r>
              <a:rPr b="0" lang="pl-PL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Microsoft YaHei"/>
              </a:rPr>
              <a:t>Finansowanie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ts val="1417"/>
              </a:lnSpc>
              <a:spcAft>
                <a:spcPts val="1236"/>
              </a:spcAft>
              <a:buNone/>
              <a:tabLst>
                <a:tab algn="l" pos="0"/>
              </a:tabLst>
            </a:pPr>
            <a:r>
              <a:rPr b="0" lang="pl-PL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Microsoft YaHei"/>
              </a:rPr>
              <a:t>      • dokumentacja projektowa NCM 150 000 zł brutto NCM</a:t>
            </a:r>
            <a:br>
              <a:rPr sz="1800"/>
            </a:br>
            <a:br>
              <a:rPr sz="1800"/>
            </a:br>
            <a:r>
              <a:rPr b="0" lang="pl-PL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Microsoft YaHei"/>
              </a:rPr>
              <a:t>      • prace budowlane: </a:t>
            </a:r>
            <a:r>
              <a:rPr b="0" lang="pl-PL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764 460 zł netto / 940 285,80 zł brutto, w tym 715 800 zł brutto środki z</a:t>
            </a:r>
            <a:br>
              <a:rPr sz="1800"/>
            </a:br>
            <a:br>
              <a:rPr sz="1800"/>
            </a:br>
            <a:r>
              <a:rPr b="0" lang="pl-PL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      projektu FEMP, 284 200 zł brutto środki własne NCM, 90 285,80 zł brutto  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Aft>
                <a:spcPts val="1236"/>
              </a:spcAft>
              <a:buNone/>
              <a:tabLst>
                <a:tab algn="l" pos="0"/>
              </a:tabLst>
            </a:pPr>
            <a:r>
              <a:rPr b="1" lang="pl-PL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Prace budowlane – 127,41 m²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0">
              <a:lnSpc>
                <a:spcPct val="100000"/>
              </a:lnSpc>
              <a:spcAft>
                <a:spcPts val="1236"/>
              </a:spcAft>
              <a:buNone/>
              <a:tabLst>
                <a:tab algn="l" pos="0"/>
              </a:tabLst>
            </a:pPr>
            <a:r>
              <a:rPr b="1" lang="pl-PL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Start modernizacji – prace finansowane w 85% przez NCM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ts val="1417"/>
              </a:lnSpc>
              <a:spcAft>
                <a:spcPts val="1236"/>
              </a:spcAft>
              <a:buNone/>
              <a:tabLst>
                <a:tab algn="l" pos="0"/>
              </a:tabLst>
            </a:pPr>
            <a:r>
              <a:rPr b="0" lang="pl-PL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  • Nowa winda zewnętrzna i wiatrołap – pełna dostępność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ts val="1417"/>
              </a:lnSpc>
              <a:spcAft>
                <a:spcPts val="1236"/>
              </a:spcAft>
              <a:buNone/>
              <a:tabLst>
                <a:tab algn="l" pos="0"/>
              </a:tabLst>
            </a:pPr>
            <a:r>
              <a:rPr b="0" lang="pl-PL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  • Przebudowa części pediatrycznej – 2 nowe gabinety, rejestracja, WC/ON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ts val="1417"/>
              </a:lnSpc>
              <a:spcAft>
                <a:spcPts val="1236"/>
              </a:spcAft>
              <a:buNone/>
              <a:tabLst>
                <a:tab algn="l" pos="0"/>
              </a:tabLst>
            </a:pPr>
            <a:r>
              <a:rPr b="0" lang="pl-PL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  • Nowe instalacje: elektryczne, wod.-kan., wentylacja, klimatyzacja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ts val="1417"/>
              </a:lnSpc>
              <a:spcAft>
                <a:spcPts val="1236"/>
              </a:spcAft>
              <a:buNone/>
              <a:tabLst>
                <a:tab algn="l" pos="0"/>
              </a:tabLst>
            </a:pPr>
            <a:r>
              <a:rPr b="0" lang="pl-PL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  • Nowe ciągi komunikacyjne i pełna wymiana posadzek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ts val="1417"/>
              </a:lnSpc>
              <a:spcAft>
                <a:spcPts val="1236"/>
              </a:spcAft>
              <a:buNone/>
              <a:tabLst>
                <a:tab algn="l" pos="0"/>
              </a:tabLst>
            </a:pPr>
            <a:r>
              <a:rPr b="0" lang="pl-PL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ts val="1417"/>
              </a:lnSpc>
              <a:spcAft>
                <a:spcPts val="1236"/>
              </a:spcAft>
              <a:buNone/>
              <a:tabLst>
                <a:tab algn="l" pos="0"/>
              </a:tabLst>
            </a:pPr>
            <a:br>
              <a:rPr sz="1800"/>
            </a:b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0" name="Rectangle 8"/>
          <p:cNvSpPr/>
          <p:nvPr/>
        </p:nvSpPr>
        <p:spPr>
          <a:xfrm>
            <a:off x="0" y="6270480"/>
            <a:ext cx="11057400" cy="586080"/>
          </a:xfrm>
          <a:prstGeom prst="rect">
            <a:avLst/>
          </a:prstGeom>
          <a:solidFill>
            <a:srgbClr val="0034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pl-PL" sz="1400" strike="noStrike" u="none">
                <a:solidFill>
                  <a:schemeClr val="lt1"/>
                </a:solidFill>
                <a:effectLst/>
                <a:uFillTx/>
                <a:latin typeface="Aptos"/>
              </a:rPr>
              <a:t>Niepołomice      |      Podłęże      |      Podgrabie      |      Zabierzów Bocheński      |      Staniątki</a:t>
            </a:r>
            <a:endParaRPr b="0" lang="pl-PL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61" name="Oval 8"/>
          <p:cNvSpPr/>
          <p:nvPr/>
        </p:nvSpPr>
        <p:spPr>
          <a:xfrm>
            <a:off x="10752120" y="6264720"/>
            <a:ext cx="580320" cy="591840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pl-PL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262" name="Picture 15"/>
          <p:cNvSpPr/>
          <p:nvPr/>
        </p:nvSpPr>
        <p:spPr>
          <a:xfrm>
            <a:off x="10781640" y="6291720"/>
            <a:ext cx="552600" cy="550800"/>
          </a:xfrm>
          <a:prstGeom prst="ellipse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63" name="Picture 16" descr=""/>
          <p:cNvPicPr/>
          <p:nvPr/>
        </p:nvPicPr>
        <p:blipFill>
          <a:blip r:embed="rId2"/>
          <a:srcRect l="41339" t="6243" r="2503" b="5509"/>
          <a:stretch/>
        </p:blipFill>
        <p:spPr>
          <a:xfrm>
            <a:off x="11337480" y="6276240"/>
            <a:ext cx="852840" cy="58032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264" name="Straight Connector 11"/>
          <p:cNvCxnSpPr/>
          <p:nvPr/>
        </p:nvCxnSpPr>
        <p:spPr>
          <a:xfrm>
            <a:off x="0" y="6217920"/>
            <a:ext cx="11059920" cy="1440"/>
          </a:xfrm>
          <a:prstGeom prst="straightConnector1">
            <a:avLst/>
          </a:prstGeom>
          <a:ln w="38100">
            <a:solidFill>
              <a:srgbClr val="9e0e12"/>
            </a:solidFill>
            <a:round/>
          </a:ln>
        </p:spPr>
      </p:cxnSp>
      <p:cxnSp>
        <p:nvCxnSpPr>
          <p:cNvPr id="265" name="Straight Connector 14"/>
          <p:cNvCxnSpPr/>
          <p:nvPr/>
        </p:nvCxnSpPr>
        <p:spPr>
          <a:xfrm>
            <a:off x="11040120" y="-46440"/>
            <a:ext cx="1440" cy="6265800"/>
          </a:xfrm>
          <a:prstGeom prst="straightConnector1">
            <a:avLst/>
          </a:prstGeom>
          <a:ln w="38100">
            <a:solidFill>
              <a:srgbClr val="9e0e12"/>
            </a:solidFill>
            <a:round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1440000" y="6840"/>
            <a:ext cx="9291240" cy="892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anchorCtr="1">
            <a:norm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pl-PL" sz="3000" strike="noStrike" u="none">
                <a:solidFill>
                  <a:schemeClr val="dk1"/>
                </a:solidFill>
                <a:effectLst/>
                <a:uFillTx/>
                <a:latin typeface="Arial"/>
                <a:ea typeface="Microsoft YaHei"/>
              </a:rPr>
              <a:t>Modernizacja NCM </a:t>
            </a:r>
            <a:r>
              <a:rPr b="0" lang="pl-PL" sz="3200" strike="noStrike" u="none">
                <a:solidFill>
                  <a:schemeClr val="dk1"/>
                </a:solidFill>
                <a:effectLst/>
                <a:uFillTx/>
                <a:latin typeface="Arial"/>
                <a:ea typeface="Microsoft YaHei"/>
              </a:rPr>
              <a:t>Niepołomice</a:t>
            </a:r>
            <a:r>
              <a:rPr b="0" lang="pl-PL" sz="3000" strike="noStrike" u="none">
                <a:solidFill>
                  <a:schemeClr val="dk1"/>
                </a:solidFill>
                <a:effectLst/>
                <a:uFillTx/>
                <a:latin typeface="Arial"/>
                <a:ea typeface="Microsoft YaHei"/>
              </a:rPr>
              <a:t> - Parter</a:t>
            </a:r>
            <a:endParaRPr b="0" lang="pl-PL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7" name="Rectangle 18"/>
          <p:cNvSpPr/>
          <p:nvPr/>
        </p:nvSpPr>
        <p:spPr>
          <a:xfrm>
            <a:off x="0" y="6270480"/>
            <a:ext cx="11057400" cy="586080"/>
          </a:xfrm>
          <a:prstGeom prst="rect">
            <a:avLst/>
          </a:prstGeom>
          <a:solidFill>
            <a:srgbClr val="0034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pl-PL" sz="1400" strike="noStrike" u="none">
                <a:solidFill>
                  <a:schemeClr val="lt1"/>
                </a:solidFill>
                <a:effectLst/>
                <a:uFillTx/>
                <a:latin typeface="Aptos"/>
              </a:rPr>
              <a:t>Niepołomice      |      Podłęże      |      Podgrabie      |      Zabierzów Bocheński      |      Staniątki</a:t>
            </a:r>
            <a:endParaRPr b="0" lang="pl-PL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68" name="Oval 18"/>
          <p:cNvSpPr/>
          <p:nvPr/>
        </p:nvSpPr>
        <p:spPr>
          <a:xfrm>
            <a:off x="10752120" y="6264720"/>
            <a:ext cx="580320" cy="591840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pl-PL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269" name="Picture 35"/>
          <p:cNvSpPr/>
          <p:nvPr/>
        </p:nvSpPr>
        <p:spPr>
          <a:xfrm>
            <a:off x="10781640" y="6291720"/>
            <a:ext cx="552600" cy="550800"/>
          </a:xfrm>
          <a:prstGeom prst="ellipse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70" name="Picture 36" descr=""/>
          <p:cNvPicPr/>
          <p:nvPr/>
        </p:nvPicPr>
        <p:blipFill>
          <a:blip r:embed="rId2"/>
          <a:srcRect l="41339" t="6243" r="2503" b="5509"/>
          <a:stretch/>
        </p:blipFill>
        <p:spPr>
          <a:xfrm>
            <a:off x="11337480" y="6276240"/>
            <a:ext cx="852840" cy="58032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271" name="Straight Connector 33"/>
          <p:cNvCxnSpPr/>
          <p:nvPr/>
        </p:nvCxnSpPr>
        <p:spPr>
          <a:xfrm>
            <a:off x="0" y="6217920"/>
            <a:ext cx="11059920" cy="1440"/>
          </a:xfrm>
          <a:prstGeom prst="straightConnector1">
            <a:avLst/>
          </a:prstGeom>
          <a:ln w="38100">
            <a:solidFill>
              <a:srgbClr val="9e0e12"/>
            </a:solidFill>
            <a:round/>
          </a:ln>
        </p:spPr>
      </p:cxnSp>
      <p:cxnSp>
        <p:nvCxnSpPr>
          <p:cNvPr id="272" name="Straight Connector 34"/>
          <p:cNvCxnSpPr/>
          <p:nvPr/>
        </p:nvCxnSpPr>
        <p:spPr>
          <a:xfrm>
            <a:off x="11040120" y="-46440"/>
            <a:ext cx="1440" cy="6265800"/>
          </a:xfrm>
          <a:prstGeom prst="straightConnector1">
            <a:avLst/>
          </a:prstGeom>
          <a:ln w="38100">
            <a:solidFill>
              <a:srgbClr val="9e0e12"/>
            </a:solidFill>
            <a:round/>
          </a:ln>
        </p:spPr>
      </p:cxnSp>
      <p:pic>
        <p:nvPicPr>
          <p:cNvPr id="273" name="" descr=""/>
          <p:cNvPicPr/>
          <p:nvPr/>
        </p:nvPicPr>
        <p:blipFill>
          <a:blip r:embed="rId3"/>
          <a:stretch/>
        </p:blipFill>
        <p:spPr>
          <a:xfrm>
            <a:off x="2094480" y="720000"/>
            <a:ext cx="7625160" cy="5399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147600" y="186840"/>
            <a:ext cx="10731240" cy="892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pl-PL" sz="3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Etap II 2027 r.</a:t>
            </a:r>
            <a:endParaRPr b="0" lang="pl-PL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/>
          </p:nvPr>
        </p:nvSpPr>
        <p:spPr>
          <a:xfrm>
            <a:off x="325800" y="1440000"/>
            <a:ext cx="10473840" cy="449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spcAft>
                <a:spcPts val="1236"/>
              </a:spcAft>
              <a:buNone/>
              <a:tabLst>
                <a:tab algn="l" pos="0"/>
              </a:tabLst>
            </a:pPr>
            <a:r>
              <a:rPr b="1" lang="pl-PL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Najważniejszy etap – pełna przebudowa piętra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Aft>
                <a:spcPts val="1236"/>
              </a:spcAft>
              <a:buNone/>
              <a:tabLst>
                <a:tab algn="l" pos="0"/>
              </a:tabLst>
            </a:pPr>
            <a:r>
              <a:rPr b="0" lang="pl-PL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Finansowanie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ts val="1417"/>
              </a:lnSpc>
              <a:spcAft>
                <a:spcPts val="1236"/>
              </a:spcAft>
              <a:buNone/>
              <a:tabLst>
                <a:tab algn="l" pos="0"/>
              </a:tabLst>
            </a:pPr>
            <a:r>
              <a:rPr b="0" lang="pl-PL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    • wkład Gminy: 2 723 420 zł netto / 3 455 020,80 zł brutto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Aft>
                <a:spcPts val="1236"/>
              </a:spcAft>
              <a:buNone/>
              <a:tabLst>
                <a:tab algn="l" pos="0"/>
              </a:tabLst>
            </a:pPr>
            <a:r>
              <a:rPr b="1" lang="pl-PL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Prace budowlane – 468,16 m²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ts val="1417"/>
              </a:lnSpc>
              <a:spcAft>
                <a:spcPts val="1236"/>
              </a:spcAft>
              <a:buNone/>
              <a:tabLst>
                <a:tab algn="l" pos="0"/>
              </a:tabLst>
            </a:pPr>
            <a:r>
              <a:rPr b="0" lang="pl-PL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  • Pełna reorganizacja I piętra – dwie strefy: administracja + AOS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ts val="1417"/>
              </a:lnSpc>
              <a:spcAft>
                <a:spcPts val="1236"/>
              </a:spcAft>
              <a:buNone/>
              <a:tabLst>
                <a:tab algn="l" pos="0"/>
              </a:tabLst>
            </a:pPr>
            <a:r>
              <a:rPr b="0" lang="pl-PL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  • Nowa sala konferencyjna, kadry, księgowość, informatycy, statystyka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ts val="1417"/>
              </a:lnSpc>
              <a:spcAft>
                <a:spcPts val="1236"/>
              </a:spcAft>
              <a:buNone/>
              <a:tabLst>
                <a:tab algn="l" pos="0"/>
              </a:tabLst>
            </a:pPr>
            <a:r>
              <a:rPr b="0" lang="pl-PL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  • Nowe gabinety: USG, ginekologia (2), 6 gabinetów AOS, laboratorium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ts val="1417"/>
              </a:lnSpc>
              <a:spcAft>
                <a:spcPts val="1236"/>
              </a:spcAft>
              <a:buNone/>
              <a:tabLst>
                <a:tab algn="l" pos="0"/>
              </a:tabLst>
            </a:pPr>
            <a:r>
              <a:rPr b="0" lang="pl-PL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  • Nowe sanitariaty i pomieszczenia higieniczne (dezynfekcja, porządkowe)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ts val="1417"/>
              </a:lnSpc>
              <a:spcAft>
                <a:spcPts val="1236"/>
              </a:spcAft>
              <a:buNone/>
              <a:tabLst>
                <a:tab algn="l" pos="0"/>
              </a:tabLst>
            </a:pPr>
            <a:r>
              <a:rPr b="0" lang="pl-PL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  • Pełne wymiany instalacji, klimatyzacja i wentylacja w całej strefie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ts val="1417"/>
              </a:lnSpc>
              <a:spcAft>
                <a:spcPts val="1236"/>
              </a:spcAft>
              <a:buNone/>
              <a:tabLst>
                <a:tab algn="l" pos="0"/>
              </a:tabLst>
            </a:pPr>
            <a:r>
              <a:rPr b="0" lang="pl-PL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  • To etap tworzący nową funkcjonalność budynku – tego nie można „ominąć”</a:t>
            </a: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6" name="Rectangle 9"/>
          <p:cNvSpPr/>
          <p:nvPr/>
        </p:nvSpPr>
        <p:spPr>
          <a:xfrm>
            <a:off x="0" y="6270480"/>
            <a:ext cx="11057400" cy="586080"/>
          </a:xfrm>
          <a:prstGeom prst="rect">
            <a:avLst/>
          </a:prstGeom>
          <a:solidFill>
            <a:srgbClr val="0034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pl-PL" sz="1400" strike="noStrike" u="none">
                <a:solidFill>
                  <a:schemeClr val="lt1"/>
                </a:solidFill>
                <a:effectLst/>
                <a:uFillTx/>
                <a:latin typeface="Aptos"/>
              </a:rPr>
              <a:t>Niepołomice      |      Podłęże      |      Podgrabie      |      Zabierzów Bocheński      |      Staniątki</a:t>
            </a:r>
            <a:endParaRPr b="0" lang="pl-PL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77" name="Oval 9"/>
          <p:cNvSpPr/>
          <p:nvPr/>
        </p:nvSpPr>
        <p:spPr>
          <a:xfrm>
            <a:off x="10752120" y="6264720"/>
            <a:ext cx="580320" cy="591840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pl-PL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278" name="Picture 17"/>
          <p:cNvSpPr/>
          <p:nvPr/>
        </p:nvSpPr>
        <p:spPr>
          <a:xfrm>
            <a:off x="10781640" y="6291720"/>
            <a:ext cx="552600" cy="550800"/>
          </a:xfrm>
          <a:prstGeom prst="ellipse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79" name="Picture 18" descr=""/>
          <p:cNvPicPr/>
          <p:nvPr/>
        </p:nvPicPr>
        <p:blipFill>
          <a:blip r:embed="rId2"/>
          <a:srcRect l="41339" t="6243" r="2503" b="5509"/>
          <a:stretch/>
        </p:blipFill>
        <p:spPr>
          <a:xfrm>
            <a:off x="11337480" y="6276240"/>
            <a:ext cx="852840" cy="58032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280" name="Straight Connector 15"/>
          <p:cNvCxnSpPr/>
          <p:nvPr/>
        </p:nvCxnSpPr>
        <p:spPr>
          <a:xfrm>
            <a:off x="0" y="6217920"/>
            <a:ext cx="11059920" cy="1440"/>
          </a:xfrm>
          <a:prstGeom prst="straightConnector1">
            <a:avLst/>
          </a:prstGeom>
          <a:ln w="38100">
            <a:solidFill>
              <a:srgbClr val="9e0e12"/>
            </a:solidFill>
            <a:round/>
          </a:ln>
        </p:spPr>
      </p:cxnSp>
      <p:cxnSp>
        <p:nvCxnSpPr>
          <p:cNvPr id="281" name="Straight Connector 16"/>
          <p:cNvCxnSpPr/>
          <p:nvPr/>
        </p:nvCxnSpPr>
        <p:spPr>
          <a:xfrm>
            <a:off x="11040120" y="-46440"/>
            <a:ext cx="1440" cy="6265800"/>
          </a:xfrm>
          <a:prstGeom prst="straightConnector1">
            <a:avLst/>
          </a:prstGeom>
          <a:ln w="38100">
            <a:solidFill>
              <a:srgbClr val="9e0e12"/>
            </a:solidFill>
            <a:round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900000" y="6840"/>
            <a:ext cx="9831240" cy="892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anchorCtr="1">
            <a:norm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pl-PL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Modernizacja NCM Niepołomice - Piętro</a:t>
            </a:r>
            <a:endParaRPr b="0" lang="pl-PL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3" name="Rectangle 19"/>
          <p:cNvSpPr/>
          <p:nvPr/>
        </p:nvSpPr>
        <p:spPr>
          <a:xfrm>
            <a:off x="0" y="6270480"/>
            <a:ext cx="11057400" cy="586080"/>
          </a:xfrm>
          <a:prstGeom prst="rect">
            <a:avLst/>
          </a:prstGeom>
          <a:solidFill>
            <a:srgbClr val="0034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pl-PL" sz="1400" strike="noStrike" u="none">
                <a:solidFill>
                  <a:schemeClr val="lt1"/>
                </a:solidFill>
                <a:effectLst/>
                <a:uFillTx/>
                <a:latin typeface="Aptos"/>
              </a:rPr>
              <a:t>Niepołomice      |      Podłęże      |      Podgrabie      |      Zabierzów Bocheński      |      Staniątki</a:t>
            </a:r>
            <a:endParaRPr b="0" lang="pl-PL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84" name="Oval 19"/>
          <p:cNvSpPr/>
          <p:nvPr/>
        </p:nvSpPr>
        <p:spPr>
          <a:xfrm>
            <a:off x="10752120" y="6264720"/>
            <a:ext cx="580320" cy="591840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pl-PL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285" name="Picture 37"/>
          <p:cNvSpPr/>
          <p:nvPr/>
        </p:nvSpPr>
        <p:spPr>
          <a:xfrm>
            <a:off x="10781640" y="6291720"/>
            <a:ext cx="552600" cy="550800"/>
          </a:xfrm>
          <a:prstGeom prst="ellipse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86" name="Picture 38" descr=""/>
          <p:cNvPicPr/>
          <p:nvPr/>
        </p:nvPicPr>
        <p:blipFill>
          <a:blip r:embed="rId2"/>
          <a:srcRect l="41339" t="6243" r="2503" b="5509"/>
          <a:stretch/>
        </p:blipFill>
        <p:spPr>
          <a:xfrm>
            <a:off x="11337480" y="6276240"/>
            <a:ext cx="852840" cy="58032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287" name="Straight Connector 35"/>
          <p:cNvCxnSpPr/>
          <p:nvPr/>
        </p:nvCxnSpPr>
        <p:spPr>
          <a:xfrm>
            <a:off x="0" y="6217920"/>
            <a:ext cx="11059920" cy="1440"/>
          </a:xfrm>
          <a:prstGeom prst="straightConnector1">
            <a:avLst/>
          </a:prstGeom>
          <a:ln w="38100">
            <a:solidFill>
              <a:srgbClr val="9e0e12"/>
            </a:solidFill>
            <a:round/>
          </a:ln>
        </p:spPr>
      </p:cxnSp>
      <p:cxnSp>
        <p:nvCxnSpPr>
          <p:cNvPr id="288" name="Straight Connector 36"/>
          <p:cNvCxnSpPr/>
          <p:nvPr/>
        </p:nvCxnSpPr>
        <p:spPr>
          <a:xfrm>
            <a:off x="11040120" y="-46440"/>
            <a:ext cx="1440" cy="6265800"/>
          </a:xfrm>
          <a:prstGeom prst="straightConnector1">
            <a:avLst/>
          </a:prstGeom>
          <a:ln w="38100">
            <a:solidFill>
              <a:srgbClr val="9e0e12"/>
            </a:solidFill>
            <a:round/>
          </a:ln>
        </p:spPr>
      </p:cxnSp>
      <p:pic>
        <p:nvPicPr>
          <p:cNvPr id="289" name="" descr=""/>
          <p:cNvPicPr/>
          <p:nvPr/>
        </p:nvPicPr>
        <p:blipFill>
          <a:blip r:embed="rId3"/>
          <a:stretch/>
        </p:blipFill>
        <p:spPr>
          <a:xfrm>
            <a:off x="2211480" y="720000"/>
            <a:ext cx="7328160" cy="5399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147600" y="186840"/>
            <a:ext cx="10731240" cy="892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pl-PL" sz="3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Etap III 2028 r.</a:t>
            </a:r>
            <a:endParaRPr b="0" lang="pl-PL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/>
          </p:nvPr>
        </p:nvSpPr>
        <p:spPr>
          <a:xfrm>
            <a:off x="325800" y="1080360"/>
            <a:ext cx="10473840" cy="449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spcAft>
                <a:spcPts val="1236"/>
              </a:spcAft>
              <a:buNone/>
              <a:tabLst>
                <a:tab algn="l" pos="0"/>
              </a:tabLst>
            </a:pPr>
            <a:r>
              <a:rPr b="1" lang="pl-PL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Domknięcie modernizacji parteru</a:t>
            </a:r>
            <a:endParaRPr b="0" lang="pl-PL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Aft>
                <a:spcPts val="1236"/>
              </a:spcAft>
              <a:buNone/>
              <a:tabLst>
                <a:tab algn="l" pos="0"/>
              </a:tabLst>
            </a:pPr>
            <a:r>
              <a:rPr b="0" lang="pl-PL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Finansowanie</a:t>
            </a:r>
            <a:endParaRPr b="0" lang="pl-PL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Aft>
                <a:spcPts val="1236"/>
              </a:spcAft>
              <a:buNone/>
              <a:tabLst>
                <a:tab algn="l" pos="0"/>
              </a:tabLst>
            </a:pPr>
            <a:r>
              <a:rPr b="0" lang="pl-PL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  • wkład Gminy: 1 763 700 zł netto / 2 169 351 brutto</a:t>
            </a:r>
            <a:endParaRPr b="0" lang="pl-PL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Aft>
                <a:spcPts val="1236"/>
              </a:spcAft>
              <a:buNone/>
              <a:tabLst>
                <a:tab algn="l" pos="0"/>
              </a:tabLst>
            </a:pPr>
            <a:r>
              <a:rPr b="1" lang="pl-PL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Prace budowlane – 293,95 m²</a:t>
            </a:r>
            <a:endParaRPr b="0" lang="pl-PL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Aft>
                <a:spcPts val="1236"/>
              </a:spcAft>
              <a:buNone/>
              <a:tabLst>
                <a:tab algn="l" pos="0"/>
              </a:tabLst>
            </a:pPr>
            <a:r>
              <a:rPr b="0" lang="pl-PL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Nowoczesny parter, nowe funkcje medyczne na dole budynku:</a:t>
            </a:r>
            <a:endParaRPr b="0" lang="pl-PL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ts val="1417"/>
              </a:lnSpc>
              <a:spcAft>
                <a:spcPts val="1236"/>
              </a:spcAft>
              <a:buNone/>
              <a:tabLst>
                <a:tab algn="l" pos="0"/>
              </a:tabLst>
            </a:pPr>
            <a:r>
              <a:rPr b="0" lang="pl-PL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      ◦ pracownia RTG,</a:t>
            </a:r>
            <a:endParaRPr b="0" lang="pl-PL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ts val="1417"/>
              </a:lnSpc>
              <a:spcAft>
                <a:spcPts val="1236"/>
              </a:spcAft>
              <a:buNone/>
              <a:tabLst>
                <a:tab algn="l" pos="0"/>
              </a:tabLst>
            </a:pPr>
            <a:r>
              <a:rPr b="0" lang="pl-PL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      ◦ rehabilitacja i fizjoterapia,</a:t>
            </a:r>
            <a:endParaRPr b="0" lang="pl-PL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ts val="1417"/>
              </a:lnSpc>
              <a:spcAft>
                <a:spcPts val="1236"/>
              </a:spcAft>
              <a:buNone/>
              <a:tabLst>
                <a:tab algn="l" pos="0"/>
              </a:tabLst>
            </a:pPr>
            <a:r>
              <a:rPr b="0" lang="pl-PL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      ◦ dwa gabinety „dzieci zdrowych”,</a:t>
            </a:r>
            <a:endParaRPr b="0" lang="pl-PL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ts val="1417"/>
              </a:lnSpc>
              <a:spcAft>
                <a:spcPts val="1236"/>
              </a:spcAft>
              <a:buNone/>
              <a:tabLst>
                <a:tab algn="l" pos="0"/>
              </a:tabLst>
            </a:pPr>
            <a:r>
              <a:rPr b="0" lang="pl-PL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      ◦ poradnia ortopedyczna,</a:t>
            </a:r>
            <a:endParaRPr b="0" lang="pl-PL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ts val="1417"/>
              </a:lnSpc>
              <a:spcAft>
                <a:spcPts val="1236"/>
              </a:spcAft>
              <a:buNone/>
              <a:tabLst>
                <a:tab algn="l" pos="0"/>
              </a:tabLst>
            </a:pPr>
            <a:r>
              <a:rPr b="0" lang="pl-PL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      ◦ zaplecze sanitarne (WC, WC/ON, szatnia, pom. socjalne, magazyn).</a:t>
            </a:r>
            <a:endParaRPr b="0" lang="pl-PL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Aft>
                <a:spcPts val="1236"/>
              </a:spcAft>
              <a:buNone/>
              <a:tabLst>
                <a:tab algn="l" pos="0"/>
              </a:tabLst>
            </a:pPr>
            <a:r>
              <a:rPr b="0" lang="pl-PL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  • Pełna wymiana instalacji: elektrycznej, wod.-kan., wentylacji, klimatyzacji.</a:t>
            </a:r>
            <a:endParaRPr b="0" lang="pl-PL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Aft>
                <a:spcPts val="1236"/>
              </a:spcAft>
              <a:buNone/>
              <a:tabLst>
                <a:tab algn="l" pos="0"/>
              </a:tabLst>
            </a:pPr>
            <a:r>
              <a:rPr b="0" lang="pl-PL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  • Nowe drzwi, nowe posadzki, odświeżone ściany, remont klatki schodowej.</a:t>
            </a:r>
            <a:endParaRPr b="0" lang="pl-PL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2" name="Rectangle 10"/>
          <p:cNvSpPr/>
          <p:nvPr/>
        </p:nvSpPr>
        <p:spPr>
          <a:xfrm>
            <a:off x="0" y="6270480"/>
            <a:ext cx="11057400" cy="586080"/>
          </a:xfrm>
          <a:prstGeom prst="rect">
            <a:avLst/>
          </a:prstGeom>
          <a:solidFill>
            <a:srgbClr val="0034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pl-PL" sz="1400" strike="noStrike" u="none">
                <a:solidFill>
                  <a:schemeClr val="lt1"/>
                </a:solidFill>
                <a:effectLst/>
                <a:uFillTx/>
                <a:latin typeface="Aptos"/>
              </a:rPr>
              <a:t>Niepołomice      |      Podłęże      |      Podgrabie      |      Zabierzów Bocheński      |      Staniątki</a:t>
            </a:r>
            <a:endParaRPr b="0" lang="pl-PL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93" name="Oval 10"/>
          <p:cNvSpPr/>
          <p:nvPr/>
        </p:nvSpPr>
        <p:spPr>
          <a:xfrm>
            <a:off x="10752120" y="6264720"/>
            <a:ext cx="580320" cy="591840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pl-PL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294" name="Picture 19"/>
          <p:cNvSpPr/>
          <p:nvPr/>
        </p:nvSpPr>
        <p:spPr>
          <a:xfrm>
            <a:off x="10781640" y="6291720"/>
            <a:ext cx="552600" cy="550800"/>
          </a:xfrm>
          <a:prstGeom prst="ellipse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95" name="Picture 20" descr=""/>
          <p:cNvPicPr/>
          <p:nvPr/>
        </p:nvPicPr>
        <p:blipFill>
          <a:blip r:embed="rId2"/>
          <a:srcRect l="41339" t="6243" r="2503" b="5509"/>
          <a:stretch/>
        </p:blipFill>
        <p:spPr>
          <a:xfrm>
            <a:off x="11337480" y="6276240"/>
            <a:ext cx="852840" cy="58032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296" name="Straight Connector 17"/>
          <p:cNvCxnSpPr/>
          <p:nvPr/>
        </p:nvCxnSpPr>
        <p:spPr>
          <a:xfrm>
            <a:off x="0" y="6217920"/>
            <a:ext cx="11059920" cy="1440"/>
          </a:xfrm>
          <a:prstGeom prst="straightConnector1">
            <a:avLst/>
          </a:prstGeom>
          <a:ln w="38100">
            <a:solidFill>
              <a:srgbClr val="9e0e12"/>
            </a:solidFill>
            <a:round/>
          </a:ln>
        </p:spPr>
      </p:cxnSp>
      <p:cxnSp>
        <p:nvCxnSpPr>
          <p:cNvPr id="297" name="Straight Connector 18"/>
          <p:cNvCxnSpPr/>
          <p:nvPr/>
        </p:nvCxnSpPr>
        <p:spPr>
          <a:xfrm>
            <a:off x="11040120" y="-46440"/>
            <a:ext cx="1440" cy="6265800"/>
          </a:xfrm>
          <a:prstGeom prst="straightConnector1">
            <a:avLst/>
          </a:prstGeom>
          <a:ln w="38100">
            <a:solidFill>
              <a:srgbClr val="9e0e12"/>
            </a:solidFill>
            <a:round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80000" y="344160"/>
            <a:ext cx="10737000" cy="13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pl-PL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Stabilizacja zarządcza i uporządkowanie struktur</a:t>
            </a:r>
            <a:endParaRPr b="0" lang="pl-PL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180000" y="1901160"/>
            <a:ext cx="10664640" cy="427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Przyjęcie </a:t>
            </a:r>
            <a:r>
              <a:rPr b="1" lang="pl-PL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Regulaminu Zarządu</a:t>
            </a:r>
            <a:r>
              <a:rPr b="0" lang="pl-PL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: jasny podział ról, tryb decyzji, zasady współpracy.</a:t>
            </a:r>
            <a:endParaRPr b="0" lang="pl-PL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Rozpoczęcie prac nad </a:t>
            </a:r>
            <a:r>
              <a:rPr b="1" lang="pl-PL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Regulaminem Organizacyjnym NCM</a:t>
            </a:r>
            <a:r>
              <a:rPr b="0" lang="pl-PL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– opisującym całą strukturę i procesy, gł. w podmiocie leczniczym.</a:t>
            </a:r>
            <a:endParaRPr b="0" lang="pl-PL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Uporządkowanie ścieżek: </a:t>
            </a:r>
            <a:r>
              <a:rPr b="1" lang="pl-PL" sz="21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Zarząd → Kierownicy → Koordynatorzy → Zespoły</a:t>
            </a:r>
            <a:r>
              <a:rPr b="0" lang="pl-PL" sz="21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.</a:t>
            </a:r>
            <a:endParaRPr b="0" lang="pl-PL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Wprowadzenie jednolitego obiegu decyzji i odpowiedzialności.</a:t>
            </a:r>
            <a:endParaRPr b="0" lang="pl-PL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5" name="Rectangle 3"/>
          <p:cNvSpPr/>
          <p:nvPr/>
        </p:nvSpPr>
        <p:spPr>
          <a:xfrm>
            <a:off x="0" y="6270480"/>
            <a:ext cx="11057400" cy="586080"/>
          </a:xfrm>
          <a:prstGeom prst="rect">
            <a:avLst/>
          </a:prstGeom>
          <a:solidFill>
            <a:srgbClr val="0034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pl-PL" sz="1400" strike="noStrike" u="none">
                <a:solidFill>
                  <a:schemeClr val="lt1"/>
                </a:solidFill>
                <a:effectLst/>
                <a:uFillTx/>
                <a:latin typeface="Aptos"/>
              </a:rPr>
              <a:t>Niepołomice      |      Podłęże      |      Podgrabie      |      Zabierzów Bocheński      |      Staniątki</a:t>
            </a:r>
            <a:endParaRPr b="0" lang="pl-PL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6" name="Oval 5"/>
          <p:cNvSpPr/>
          <p:nvPr/>
        </p:nvSpPr>
        <p:spPr>
          <a:xfrm>
            <a:off x="10752120" y="6264720"/>
            <a:ext cx="580320" cy="591840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pl-PL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77" name="Picture 4"/>
          <p:cNvSpPr/>
          <p:nvPr/>
        </p:nvSpPr>
        <p:spPr>
          <a:xfrm>
            <a:off x="10781640" y="6291720"/>
            <a:ext cx="552600" cy="550800"/>
          </a:xfrm>
          <a:prstGeom prst="ellipse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8" name="Picture 6" descr=""/>
          <p:cNvPicPr/>
          <p:nvPr/>
        </p:nvPicPr>
        <p:blipFill>
          <a:blip r:embed="rId2"/>
          <a:srcRect l="41339" t="6243" r="2503" b="5509"/>
          <a:stretch/>
        </p:blipFill>
        <p:spPr>
          <a:xfrm>
            <a:off x="11337480" y="6276240"/>
            <a:ext cx="852840" cy="58032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79" name="Straight Connector 8"/>
          <p:cNvCxnSpPr/>
          <p:nvPr/>
        </p:nvCxnSpPr>
        <p:spPr>
          <a:xfrm>
            <a:off x="0" y="6217920"/>
            <a:ext cx="11059920" cy="1440"/>
          </a:xfrm>
          <a:prstGeom prst="straightConnector1">
            <a:avLst/>
          </a:prstGeom>
          <a:ln w="38100">
            <a:solidFill>
              <a:srgbClr val="9e0e12"/>
            </a:solidFill>
            <a:round/>
          </a:ln>
        </p:spPr>
      </p:cxnSp>
      <p:cxnSp>
        <p:nvCxnSpPr>
          <p:cNvPr id="80" name="Straight Connector 12"/>
          <p:cNvCxnSpPr/>
          <p:nvPr/>
        </p:nvCxnSpPr>
        <p:spPr>
          <a:xfrm>
            <a:off x="11040120" y="-46440"/>
            <a:ext cx="1440" cy="6265800"/>
          </a:xfrm>
          <a:prstGeom prst="straightConnector1">
            <a:avLst/>
          </a:prstGeom>
          <a:ln w="38100">
            <a:solidFill>
              <a:srgbClr val="9e0e12"/>
            </a:solidFill>
            <a:round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147600" y="360000"/>
            <a:ext cx="10731240" cy="865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2500" lnSpcReduction="9999"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pl-PL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Wkład NCM to nie tylko remont, ale realna inwestycja </a:t>
            </a:r>
            <a:br>
              <a:rPr sz="3200"/>
            </a:br>
            <a:r>
              <a:rPr b="1" lang="pl-PL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w gminną nieruchomość</a:t>
            </a:r>
            <a:endParaRPr b="0" lang="pl-PL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/>
          </p:nvPr>
        </p:nvSpPr>
        <p:spPr>
          <a:xfrm>
            <a:off x="325800" y="2700000"/>
            <a:ext cx="10473840" cy="323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spcAft>
                <a:spcPts val="1236"/>
              </a:spcAft>
              <a:buNone/>
              <a:tabLst>
                <a:tab algn="l" pos="0"/>
              </a:tabLst>
            </a:pPr>
            <a:r>
              <a:rPr b="0" lang="pl-PL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Ponad 1,7 mln zł wniesionych przez NCM – środki na projekt, roboty etap I, wyposażenie </a:t>
            </a:r>
            <a:br>
              <a:rPr sz="2000"/>
            </a:br>
            <a:r>
              <a:rPr b="0" lang="pl-PL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i oznakowanie. Bezpieczeństwo finansowe spółki i obowiązki właścicielskie Gminy.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0" name="Rectangle 12"/>
          <p:cNvSpPr/>
          <p:nvPr/>
        </p:nvSpPr>
        <p:spPr>
          <a:xfrm>
            <a:off x="0" y="6270480"/>
            <a:ext cx="11057400" cy="586080"/>
          </a:xfrm>
          <a:prstGeom prst="rect">
            <a:avLst/>
          </a:prstGeom>
          <a:solidFill>
            <a:srgbClr val="0034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pl-PL" sz="1400" strike="noStrike" u="none">
                <a:solidFill>
                  <a:schemeClr val="lt1"/>
                </a:solidFill>
                <a:effectLst/>
                <a:uFillTx/>
                <a:latin typeface="Aptos"/>
              </a:rPr>
              <a:t>Niepołomice      |      Podłęże      |      Podgrabie      |      Zabierzów Bocheński      |      Staniątki</a:t>
            </a:r>
            <a:endParaRPr b="0" lang="pl-PL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01" name="Oval 12"/>
          <p:cNvSpPr/>
          <p:nvPr/>
        </p:nvSpPr>
        <p:spPr>
          <a:xfrm>
            <a:off x="10752120" y="6264720"/>
            <a:ext cx="580320" cy="591840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pl-PL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302" name="Picture 23"/>
          <p:cNvSpPr/>
          <p:nvPr/>
        </p:nvSpPr>
        <p:spPr>
          <a:xfrm>
            <a:off x="10781640" y="6291720"/>
            <a:ext cx="552600" cy="550800"/>
          </a:xfrm>
          <a:prstGeom prst="ellipse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03" name="Picture 24" descr=""/>
          <p:cNvPicPr/>
          <p:nvPr/>
        </p:nvPicPr>
        <p:blipFill>
          <a:blip r:embed="rId2"/>
          <a:srcRect l="41339" t="6243" r="2503" b="5509"/>
          <a:stretch/>
        </p:blipFill>
        <p:spPr>
          <a:xfrm>
            <a:off x="11337480" y="6276240"/>
            <a:ext cx="852840" cy="58032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304" name="Straight Connector 21"/>
          <p:cNvCxnSpPr/>
          <p:nvPr/>
        </p:nvCxnSpPr>
        <p:spPr>
          <a:xfrm>
            <a:off x="0" y="6217920"/>
            <a:ext cx="11059920" cy="1440"/>
          </a:xfrm>
          <a:prstGeom prst="straightConnector1">
            <a:avLst/>
          </a:prstGeom>
          <a:ln w="38100">
            <a:solidFill>
              <a:srgbClr val="9e0e12"/>
            </a:solidFill>
            <a:round/>
          </a:ln>
        </p:spPr>
      </p:cxnSp>
      <p:cxnSp>
        <p:nvCxnSpPr>
          <p:cNvPr id="305" name="Straight Connector 22"/>
          <p:cNvCxnSpPr/>
          <p:nvPr/>
        </p:nvCxnSpPr>
        <p:spPr>
          <a:xfrm>
            <a:off x="11040120" y="-46440"/>
            <a:ext cx="1440" cy="6265800"/>
          </a:xfrm>
          <a:prstGeom prst="straightConnector1">
            <a:avLst/>
          </a:prstGeom>
          <a:ln w="38100">
            <a:solidFill>
              <a:srgbClr val="9e0e12"/>
            </a:solidFill>
            <a:round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147600" y="186840"/>
            <a:ext cx="10731240" cy="892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pl-PL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Po modernizacji: koszty i obowiązki po stronie NCM</a:t>
            </a:r>
            <a:endParaRPr b="0" lang="pl-PL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/>
          </p:nvPr>
        </p:nvSpPr>
        <p:spPr>
          <a:xfrm>
            <a:off x="325800" y="1440000"/>
            <a:ext cx="10473840" cy="449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spcAft>
                <a:spcPts val="1236"/>
              </a:spcAft>
              <a:buNone/>
              <a:tabLst>
                <a:tab algn="l" pos="0"/>
              </a:tabLst>
            </a:pPr>
            <a:r>
              <a:rPr b="1" lang="pl-PL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Nowe przestrzenie = nowe wyposażenie (koszty niekwalifikowane, niefinansowane przez UE i Gminę)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Aft>
                <a:spcPts val="1236"/>
              </a:spcAft>
              <a:buNone/>
              <a:tabLst>
                <a:tab algn="l" pos="0"/>
              </a:tabLst>
            </a:pPr>
            <a:r>
              <a:rPr b="0" lang="pl-PL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➤ 340 000 zł – wyposażenie 17 gabinetów medycznych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Aft>
                <a:spcPts val="1236"/>
              </a:spcAft>
              <a:buNone/>
              <a:tabLst>
                <a:tab algn="l" pos="0"/>
              </a:tabLst>
            </a:pPr>
            <a:r>
              <a:rPr b="0" lang="pl-PL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➤ 289 500 zł – 15 stanowisk administracyjnych 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Aft>
                <a:spcPts val="1236"/>
              </a:spcAft>
              <a:buNone/>
              <a:tabLst>
                <a:tab algn="l" pos="0"/>
              </a:tabLst>
            </a:pPr>
            <a:r>
              <a:rPr b="0" lang="pl-PL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➤ 50 000 zł –  2 pomieszczenia socjalne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Aft>
                <a:spcPts val="1236"/>
              </a:spcAft>
              <a:buNone/>
              <a:tabLst>
                <a:tab algn="l" pos="0"/>
              </a:tabLst>
            </a:pPr>
            <a:r>
              <a:rPr b="0" lang="pl-PL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➤ 20 000 zł – sala konferencyjna, szafy aktowe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Aft>
                <a:spcPts val="1236"/>
              </a:spcAft>
              <a:buNone/>
              <a:tabLst>
                <a:tab algn="l" pos="0"/>
              </a:tabLst>
            </a:pPr>
            <a:r>
              <a:rPr b="0" lang="pl-PL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➤ 25 000 zł – kompletne oznakowanie budynku (sanepid, dostępność, ewakuacja)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Aft>
                <a:spcPts val="1236"/>
              </a:spcAft>
              <a:buNone/>
              <a:tabLst>
                <a:tab algn="l" pos="0"/>
              </a:tabLst>
            </a:pPr>
            <a:r>
              <a:rPr b="1" lang="pl-PL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Łącznie: 724 500 zł – koszt po stronie NCM (poza projektem budowlanym)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8" name="Rectangle 13"/>
          <p:cNvSpPr/>
          <p:nvPr/>
        </p:nvSpPr>
        <p:spPr>
          <a:xfrm>
            <a:off x="0" y="6270480"/>
            <a:ext cx="11057400" cy="586080"/>
          </a:xfrm>
          <a:prstGeom prst="rect">
            <a:avLst/>
          </a:prstGeom>
          <a:solidFill>
            <a:srgbClr val="0034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pl-PL" sz="1400" strike="noStrike" u="none">
                <a:solidFill>
                  <a:schemeClr val="lt1"/>
                </a:solidFill>
                <a:effectLst/>
                <a:uFillTx/>
                <a:latin typeface="Aptos"/>
              </a:rPr>
              <a:t>Niepołomice      |      Podłęże      |      Podgrabie      |      Zabierzów Bocheński      |      Staniątki</a:t>
            </a:r>
            <a:endParaRPr b="0" lang="pl-PL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09" name="Oval 13"/>
          <p:cNvSpPr/>
          <p:nvPr/>
        </p:nvSpPr>
        <p:spPr>
          <a:xfrm>
            <a:off x="10752120" y="6264720"/>
            <a:ext cx="580320" cy="591840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pl-PL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310" name="Picture 25"/>
          <p:cNvSpPr/>
          <p:nvPr/>
        </p:nvSpPr>
        <p:spPr>
          <a:xfrm>
            <a:off x="10781640" y="6291720"/>
            <a:ext cx="552600" cy="550800"/>
          </a:xfrm>
          <a:prstGeom prst="ellipse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11" name="Picture 26" descr=""/>
          <p:cNvPicPr/>
          <p:nvPr/>
        </p:nvPicPr>
        <p:blipFill>
          <a:blip r:embed="rId2"/>
          <a:srcRect l="41339" t="6243" r="2503" b="5509"/>
          <a:stretch/>
        </p:blipFill>
        <p:spPr>
          <a:xfrm>
            <a:off x="11337480" y="6276240"/>
            <a:ext cx="852840" cy="58032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312" name="Straight Connector 23"/>
          <p:cNvCxnSpPr/>
          <p:nvPr/>
        </p:nvCxnSpPr>
        <p:spPr>
          <a:xfrm>
            <a:off x="0" y="6217920"/>
            <a:ext cx="11059920" cy="1440"/>
          </a:xfrm>
          <a:prstGeom prst="straightConnector1">
            <a:avLst/>
          </a:prstGeom>
          <a:ln w="38100">
            <a:solidFill>
              <a:srgbClr val="9e0e12"/>
            </a:solidFill>
            <a:round/>
          </a:ln>
        </p:spPr>
      </p:cxnSp>
      <p:cxnSp>
        <p:nvCxnSpPr>
          <p:cNvPr id="313" name="Straight Connector 24"/>
          <p:cNvCxnSpPr/>
          <p:nvPr/>
        </p:nvCxnSpPr>
        <p:spPr>
          <a:xfrm>
            <a:off x="11040120" y="-46440"/>
            <a:ext cx="1440" cy="6265800"/>
          </a:xfrm>
          <a:prstGeom prst="straightConnector1">
            <a:avLst/>
          </a:prstGeom>
          <a:ln w="38100">
            <a:solidFill>
              <a:srgbClr val="9e0e12"/>
            </a:solidFill>
            <a:round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100800" y="367200"/>
            <a:ext cx="10698840" cy="1252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lnSpcReduction="9999"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pl-PL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Wspólny efekt 2028/2029 </a:t>
            </a:r>
            <a:br>
              <a:rPr sz="3200"/>
            </a:br>
            <a:br>
              <a:rPr sz="3200"/>
            </a:br>
            <a:r>
              <a:rPr b="1" lang="pl-PL" sz="2800" strike="noStrike" u="none">
                <a:solidFill>
                  <a:srgbClr val="8a0b0b"/>
                </a:solidFill>
                <a:effectLst/>
                <a:uFillTx/>
                <a:latin typeface="Arial"/>
              </a:rPr>
              <a:t>Gmina + NCM = Nowoczesne Niepołomickie Centrum Zdrowia</a:t>
            </a:r>
            <a:endParaRPr b="0" lang="pl-PL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15" name="" descr=""/>
          <p:cNvPicPr/>
          <p:nvPr/>
        </p:nvPicPr>
        <p:blipFill>
          <a:blip r:embed="rId1"/>
          <a:stretch/>
        </p:blipFill>
        <p:spPr>
          <a:xfrm>
            <a:off x="180000" y="2402640"/>
            <a:ext cx="10620000" cy="2573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6" name="Rectangle 11"/>
          <p:cNvSpPr/>
          <p:nvPr/>
        </p:nvSpPr>
        <p:spPr>
          <a:xfrm>
            <a:off x="0" y="6270480"/>
            <a:ext cx="11057400" cy="586080"/>
          </a:xfrm>
          <a:prstGeom prst="rect">
            <a:avLst/>
          </a:prstGeom>
          <a:solidFill>
            <a:srgbClr val="0034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pl-PL" sz="1400" strike="noStrike" u="none">
                <a:solidFill>
                  <a:schemeClr val="lt1"/>
                </a:solidFill>
                <a:effectLst/>
                <a:uFillTx/>
                <a:latin typeface="Aptos"/>
              </a:rPr>
              <a:t>Niepołomice      |      Podłęże      |      Podgrabie      |      Zabierzów Bocheński      |      Staniątki</a:t>
            </a:r>
            <a:endParaRPr b="0" lang="pl-PL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17" name="Oval 11"/>
          <p:cNvSpPr/>
          <p:nvPr/>
        </p:nvSpPr>
        <p:spPr>
          <a:xfrm>
            <a:off x="10752120" y="6264720"/>
            <a:ext cx="580320" cy="591840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pl-PL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318" name="Picture 21"/>
          <p:cNvSpPr/>
          <p:nvPr/>
        </p:nvSpPr>
        <p:spPr>
          <a:xfrm>
            <a:off x="10781640" y="6291720"/>
            <a:ext cx="552600" cy="550800"/>
          </a:xfrm>
          <a:prstGeom prst="ellipse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19" name="Picture 22" descr=""/>
          <p:cNvPicPr/>
          <p:nvPr/>
        </p:nvPicPr>
        <p:blipFill>
          <a:blip r:embed="rId3"/>
          <a:srcRect l="41339" t="6243" r="2503" b="5509"/>
          <a:stretch/>
        </p:blipFill>
        <p:spPr>
          <a:xfrm>
            <a:off x="11337480" y="6276240"/>
            <a:ext cx="852840" cy="58032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320" name="Straight Connector 19"/>
          <p:cNvCxnSpPr/>
          <p:nvPr/>
        </p:nvCxnSpPr>
        <p:spPr>
          <a:xfrm>
            <a:off x="0" y="6217920"/>
            <a:ext cx="11059920" cy="1440"/>
          </a:xfrm>
          <a:prstGeom prst="straightConnector1">
            <a:avLst/>
          </a:prstGeom>
          <a:ln w="38100">
            <a:solidFill>
              <a:srgbClr val="9e0e12"/>
            </a:solidFill>
            <a:round/>
          </a:ln>
        </p:spPr>
      </p:cxnSp>
      <p:cxnSp>
        <p:nvCxnSpPr>
          <p:cNvPr id="321" name="Straight Connector 20"/>
          <p:cNvCxnSpPr/>
          <p:nvPr/>
        </p:nvCxnSpPr>
        <p:spPr>
          <a:xfrm>
            <a:off x="11040120" y="-46440"/>
            <a:ext cx="1440" cy="6265800"/>
          </a:xfrm>
          <a:prstGeom prst="straightConnector1">
            <a:avLst/>
          </a:prstGeom>
          <a:ln w="38100">
            <a:solidFill>
              <a:srgbClr val="9e0e12"/>
            </a:solidFill>
            <a:round/>
          </a:ln>
        </p:spPr>
      </p:cxnSp>
      <p:sp>
        <p:nvSpPr>
          <p:cNvPr id="322" name="PlaceHolder 34"/>
          <p:cNvSpPr/>
          <p:nvPr/>
        </p:nvSpPr>
        <p:spPr>
          <a:xfrm>
            <a:off x="-62640" y="5400360"/>
            <a:ext cx="11159640" cy="53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noAutofit/>
          </a:bodyPr>
          <a:p>
            <a:pPr>
              <a:lnSpc>
                <a:spcPct val="100000"/>
              </a:lnSpc>
              <a:spcAft>
                <a:spcPts val="1236"/>
              </a:spcAft>
              <a:tabLst>
                <a:tab algn="l" pos="0"/>
              </a:tabLst>
            </a:pPr>
            <a:r>
              <a:rPr b="0" lang="pl-PL" sz="1700" strike="noStrike" u="none">
                <a:solidFill>
                  <a:srgbClr val="8a0b0b"/>
                </a:solidFill>
                <a:effectLst/>
                <a:uFillTx/>
                <a:latin typeface="Arial"/>
              </a:rPr>
              <a:t>Silna infrastruktura → lepsza opieka → nowi specjaliści → bezpieczna gmina → rosnące zaufanie mieszkańców.</a:t>
            </a:r>
            <a:endParaRPr b="0" lang="pl-PL" sz="1700" strike="noStrike" u="none">
              <a:solidFill>
                <a:srgbClr val="8a0b0b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147600" y="186840"/>
            <a:ext cx="10731240" cy="1072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pl-PL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Podsumowanie strategiczne</a:t>
            </a:r>
            <a:endParaRPr b="0" lang="pl-PL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/>
          </p:nvPr>
        </p:nvSpPr>
        <p:spPr>
          <a:xfrm>
            <a:off x="325800" y="1440000"/>
            <a:ext cx="10473840" cy="449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spcAft>
                <a:spcPts val="1236"/>
              </a:spcAft>
              <a:buNone/>
              <a:tabLst>
                <a:tab algn="l" pos="0"/>
              </a:tabLst>
            </a:pPr>
            <a:r>
              <a:rPr b="1" lang="pl-PL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Inwestujemy mądrze. Rozwijamy się odpowiedzialnie. Tworzymy miejsce, które służy mieszkańcom.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Aft>
                <a:spcPts val="1236"/>
              </a:spcAft>
              <a:buNone/>
              <a:tabLst>
                <a:tab algn="l" pos="0"/>
              </a:tabLst>
            </a:pPr>
            <a:r>
              <a:rPr b="0" i="1" lang="pl-PL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Dziękuję za wysłuchanie.</a:t>
            </a:r>
            <a:r>
              <a:rPr b="1" lang="pl-PL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5" name="Rectangle 15"/>
          <p:cNvSpPr/>
          <p:nvPr/>
        </p:nvSpPr>
        <p:spPr>
          <a:xfrm>
            <a:off x="0" y="6270480"/>
            <a:ext cx="11057400" cy="586080"/>
          </a:xfrm>
          <a:prstGeom prst="rect">
            <a:avLst/>
          </a:prstGeom>
          <a:solidFill>
            <a:srgbClr val="0034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pl-PL" sz="1400" strike="noStrike" u="none">
                <a:solidFill>
                  <a:schemeClr val="lt1"/>
                </a:solidFill>
                <a:effectLst/>
                <a:uFillTx/>
                <a:latin typeface="Aptos"/>
              </a:rPr>
              <a:t>Niepołomice      |      Podłęże      |      Podgrabie      |      Zabierzów Bocheński      |      Staniątki</a:t>
            </a:r>
            <a:endParaRPr b="0" lang="pl-PL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26" name="Oval 15"/>
          <p:cNvSpPr/>
          <p:nvPr/>
        </p:nvSpPr>
        <p:spPr>
          <a:xfrm>
            <a:off x="10752120" y="6264720"/>
            <a:ext cx="580320" cy="591840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pl-PL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327" name="Picture 29"/>
          <p:cNvSpPr/>
          <p:nvPr/>
        </p:nvSpPr>
        <p:spPr>
          <a:xfrm>
            <a:off x="10781640" y="6291720"/>
            <a:ext cx="552600" cy="550800"/>
          </a:xfrm>
          <a:prstGeom prst="ellipse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28" name="Picture 30" descr=""/>
          <p:cNvPicPr/>
          <p:nvPr/>
        </p:nvPicPr>
        <p:blipFill>
          <a:blip r:embed="rId2"/>
          <a:srcRect l="41339" t="6243" r="2503" b="5509"/>
          <a:stretch/>
        </p:blipFill>
        <p:spPr>
          <a:xfrm>
            <a:off x="11337480" y="6276240"/>
            <a:ext cx="852840" cy="58032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329" name="Straight Connector 27"/>
          <p:cNvCxnSpPr/>
          <p:nvPr/>
        </p:nvCxnSpPr>
        <p:spPr>
          <a:xfrm>
            <a:off x="0" y="6217920"/>
            <a:ext cx="11059920" cy="1440"/>
          </a:xfrm>
          <a:prstGeom prst="straightConnector1">
            <a:avLst/>
          </a:prstGeom>
          <a:ln w="38100">
            <a:solidFill>
              <a:srgbClr val="9e0e12"/>
            </a:solidFill>
            <a:round/>
          </a:ln>
        </p:spPr>
      </p:cxnSp>
      <p:cxnSp>
        <p:nvCxnSpPr>
          <p:cNvPr id="330" name="Straight Connector 28"/>
          <p:cNvCxnSpPr/>
          <p:nvPr/>
        </p:nvCxnSpPr>
        <p:spPr>
          <a:xfrm>
            <a:off x="11040120" y="-46440"/>
            <a:ext cx="1440" cy="6265800"/>
          </a:xfrm>
          <a:prstGeom prst="straightConnector1">
            <a:avLst/>
          </a:prstGeom>
          <a:ln w="38100">
            <a:solidFill>
              <a:srgbClr val="9e0e12"/>
            </a:solidFill>
            <a:round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325800" y="344160"/>
            <a:ext cx="10591200" cy="13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pl-PL" sz="3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Program NFZ „Moje Zdrowie”</a:t>
            </a:r>
            <a:endParaRPr b="0" lang="pl-PL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325800" y="1828800"/>
            <a:ext cx="10518840" cy="4346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Wdrożenie modułu rozliczeniowego w programie medycznym </a:t>
            </a:r>
            <a:br>
              <a:rPr sz="2200"/>
            </a:br>
            <a:r>
              <a:rPr b="0" lang="pl-PL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(pełna integracja z NFZ).</a:t>
            </a:r>
            <a:endParaRPr b="0" lang="pl-PL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Szkolenia zespołów: pielęgniarki, rejestracja, lekarze POZ.</a:t>
            </a:r>
            <a:endParaRPr b="0" lang="pl-PL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Wprowadzenie ankiet w wersji papierowej – digitalizacja w placówce dla pacjentów bez IKP.</a:t>
            </a:r>
            <a:endParaRPr b="0" lang="pl-PL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Efekt finansowy:</a:t>
            </a:r>
            <a:br>
              <a:rPr sz="2200"/>
            </a:br>
            <a:r>
              <a:rPr b="0" lang="pl-PL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   – Wrzesień – przychód: 22 979,80 zł</a:t>
            </a:r>
            <a:br>
              <a:rPr sz="2200"/>
            </a:br>
            <a:r>
              <a:rPr b="0" lang="pl-PL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   – Październik – przychód: 32 000,50 zł (koszt: 8 150,00 zł, zysk: 23 850,50 zł)</a:t>
            </a:r>
            <a:endParaRPr b="0" lang="pl-PL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3" name="Rectangle 3"/>
          <p:cNvSpPr/>
          <p:nvPr/>
        </p:nvSpPr>
        <p:spPr>
          <a:xfrm>
            <a:off x="0" y="6270480"/>
            <a:ext cx="11057400" cy="586080"/>
          </a:xfrm>
          <a:prstGeom prst="rect">
            <a:avLst/>
          </a:prstGeom>
          <a:solidFill>
            <a:srgbClr val="0034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pl-PL" sz="1400" strike="noStrike" u="none">
                <a:solidFill>
                  <a:schemeClr val="lt1"/>
                </a:solidFill>
                <a:effectLst/>
                <a:uFillTx/>
                <a:latin typeface="Aptos"/>
              </a:rPr>
              <a:t>Niepołomice      |      Podłęże      |      Podgrabie      |      Zabierzów Bocheński      |      Staniątki</a:t>
            </a:r>
            <a:endParaRPr b="0" lang="pl-PL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4" name="Oval 5"/>
          <p:cNvSpPr/>
          <p:nvPr/>
        </p:nvSpPr>
        <p:spPr>
          <a:xfrm>
            <a:off x="10752120" y="6264720"/>
            <a:ext cx="580320" cy="591840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pl-PL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85" name="Picture 4"/>
          <p:cNvSpPr/>
          <p:nvPr/>
        </p:nvSpPr>
        <p:spPr>
          <a:xfrm>
            <a:off x="10781640" y="6291720"/>
            <a:ext cx="552600" cy="550800"/>
          </a:xfrm>
          <a:prstGeom prst="ellipse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6" name="Picture 6" descr=""/>
          <p:cNvPicPr/>
          <p:nvPr/>
        </p:nvPicPr>
        <p:blipFill>
          <a:blip r:embed="rId2"/>
          <a:srcRect l="41339" t="6243" r="2503" b="5509"/>
          <a:stretch/>
        </p:blipFill>
        <p:spPr>
          <a:xfrm>
            <a:off x="11337480" y="6276240"/>
            <a:ext cx="852840" cy="58032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87" name="Straight Connector 8"/>
          <p:cNvCxnSpPr/>
          <p:nvPr/>
        </p:nvCxnSpPr>
        <p:spPr>
          <a:xfrm>
            <a:off x="0" y="6217920"/>
            <a:ext cx="11059920" cy="1440"/>
          </a:xfrm>
          <a:prstGeom prst="straightConnector1">
            <a:avLst/>
          </a:prstGeom>
          <a:ln w="38100">
            <a:solidFill>
              <a:srgbClr val="9e0e12"/>
            </a:solidFill>
            <a:round/>
          </a:ln>
        </p:spPr>
      </p:cxnSp>
      <p:cxnSp>
        <p:nvCxnSpPr>
          <p:cNvPr id="88" name="Straight Connector 12"/>
          <p:cNvCxnSpPr/>
          <p:nvPr/>
        </p:nvCxnSpPr>
        <p:spPr>
          <a:xfrm>
            <a:off x="11040120" y="-46440"/>
            <a:ext cx="1440" cy="6265800"/>
          </a:xfrm>
          <a:prstGeom prst="straightConnector1">
            <a:avLst/>
          </a:prstGeom>
          <a:ln w="38100">
            <a:solidFill>
              <a:srgbClr val="9e0e12"/>
            </a:solidFill>
            <a:round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70560" y="226800"/>
            <a:ext cx="11057400" cy="807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pl-PL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Rozwój kadr medycznych </a:t>
            </a:r>
            <a:r>
              <a:rPr b="1" lang="pl-PL" sz="2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(POZ, AOS, Ratownictwo Medyczne)</a:t>
            </a:r>
            <a:endParaRPr b="0" lang="pl-PL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316800" y="1260000"/>
            <a:ext cx="10703880" cy="4915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1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POZ – opieka podstawowa i środowiskowa</a:t>
            </a:r>
            <a:endParaRPr b="0" lang="pl-PL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15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Zatrudnienie pielęgniarki środowiskowej w Niepołomicach</a:t>
            </a:r>
            <a:br>
              <a:rPr sz="1500"/>
            </a:br>
            <a:r>
              <a:rPr b="0" i="1" lang="pl-PL" sz="15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(możliwość składania deklaracji — zwiększenie dostępności wizyt domowych).</a:t>
            </a:r>
            <a:endParaRPr b="0" lang="pl-PL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1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AOS – rozwój specjalistów (od października 2025)</a:t>
            </a:r>
            <a:endParaRPr b="0" lang="pl-PL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15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Zatrudnienie dwóch ortopedów: lek. Stanisław Szymanik, lek. Michał Latos.</a:t>
            </a:r>
            <a:endParaRPr b="0" lang="pl-PL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15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Zatrudnienie specjalistki dietetyki (start: grudzień 2025 r.).</a:t>
            </a:r>
            <a:endParaRPr b="0" lang="pl-PL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15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Umowa z Doktor ginekolog (start: 8 stycznia 2026 r.).</a:t>
            </a:r>
            <a:endParaRPr b="0" lang="pl-PL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15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Umowa z Doktor pulmonolog (start: 1 stycznia 2026 r.).</a:t>
            </a:r>
            <a:endParaRPr b="0" lang="pl-PL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15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Umowa z radiologiem dziecięcym (start: grudzień 2025 r.).</a:t>
            </a:r>
            <a:endParaRPr b="0" lang="pl-PL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15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Rozmowy z psychiatrą oraz lekarzem internistą ze specjalizacją radiologiczną (świadczenia odpłatne + możliwość wsparcia diagnostyki).</a:t>
            </a:r>
            <a:endParaRPr b="0" lang="pl-PL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1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Ratownictwo Medyczne</a:t>
            </a:r>
            <a:endParaRPr b="0" lang="pl-PL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15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Zatrudnienie 2 lekarzy pogotowia i 2 ratowników – pełne zabezpieczenie Zespołu S.</a:t>
            </a:r>
            <a:endParaRPr b="0" lang="pl-PL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15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100% obsadzony grafik dyżurowy (październik–listopad pełne wykonanie planu zabezpieczenia Wojewody).</a:t>
            </a:r>
            <a:endParaRPr b="0" lang="pl-PL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1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Opieka szkolna</a:t>
            </a:r>
            <a:endParaRPr b="0" lang="pl-PL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15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Pełne zabezpieczenie opieki pielęgniarskiej w szkołach – nowa umowa dla Staniątek, stabilizacja zespołów.</a:t>
            </a:r>
            <a:endParaRPr b="0" lang="pl-PL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1" name="Rectangle 3"/>
          <p:cNvSpPr/>
          <p:nvPr/>
        </p:nvSpPr>
        <p:spPr>
          <a:xfrm>
            <a:off x="0" y="6270480"/>
            <a:ext cx="11057400" cy="586080"/>
          </a:xfrm>
          <a:prstGeom prst="rect">
            <a:avLst/>
          </a:prstGeom>
          <a:solidFill>
            <a:srgbClr val="0034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pl-PL" sz="1400" strike="noStrike" u="none">
                <a:solidFill>
                  <a:schemeClr val="lt1"/>
                </a:solidFill>
                <a:effectLst/>
                <a:uFillTx/>
                <a:latin typeface="Aptos"/>
              </a:rPr>
              <a:t>Niepołomice      |      Podłęże      |      Podgrabie      |      Zabierzów Bocheński      |      Staniątki</a:t>
            </a:r>
            <a:endParaRPr b="0" lang="pl-PL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2" name="Oval 5"/>
          <p:cNvSpPr/>
          <p:nvPr/>
        </p:nvSpPr>
        <p:spPr>
          <a:xfrm>
            <a:off x="10752120" y="6264720"/>
            <a:ext cx="580320" cy="591840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pl-PL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93" name="Picture 4"/>
          <p:cNvSpPr/>
          <p:nvPr/>
        </p:nvSpPr>
        <p:spPr>
          <a:xfrm>
            <a:off x="10781640" y="6291720"/>
            <a:ext cx="552600" cy="550800"/>
          </a:xfrm>
          <a:prstGeom prst="ellipse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4" name="Picture 6" descr=""/>
          <p:cNvPicPr/>
          <p:nvPr/>
        </p:nvPicPr>
        <p:blipFill>
          <a:blip r:embed="rId2"/>
          <a:srcRect l="41339" t="6243" r="2503" b="5509"/>
          <a:stretch/>
        </p:blipFill>
        <p:spPr>
          <a:xfrm>
            <a:off x="11337480" y="6276240"/>
            <a:ext cx="852840" cy="58032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95" name="Straight Connector 8"/>
          <p:cNvCxnSpPr/>
          <p:nvPr/>
        </p:nvCxnSpPr>
        <p:spPr>
          <a:xfrm>
            <a:off x="0" y="6217920"/>
            <a:ext cx="11059920" cy="1440"/>
          </a:xfrm>
          <a:prstGeom prst="straightConnector1">
            <a:avLst/>
          </a:prstGeom>
          <a:ln w="38100">
            <a:solidFill>
              <a:srgbClr val="9e0e12"/>
            </a:solidFill>
            <a:round/>
          </a:ln>
        </p:spPr>
      </p:cxnSp>
      <p:cxnSp>
        <p:nvCxnSpPr>
          <p:cNvPr id="96" name="Straight Connector 12"/>
          <p:cNvCxnSpPr/>
          <p:nvPr/>
        </p:nvCxnSpPr>
        <p:spPr>
          <a:xfrm>
            <a:off x="11040120" y="-46440"/>
            <a:ext cx="1440" cy="6265800"/>
          </a:xfrm>
          <a:prstGeom prst="straightConnector1">
            <a:avLst/>
          </a:prstGeom>
          <a:ln w="38100">
            <a:solidFill>
              <a:srgbClr val="9e0e12"/>
            </a:solidFill>
            <a:round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208440" y="360000"/>
            <a:ext cx="10591200" cy="13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pl-PL" sz="3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Koordynacja opieki </a:t>
            </a:r>
            <a:r>
              <a:rPr b="1" lang="pl-PL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(AOS → POZ → Diagnostyka)</a:t>
            </a:r>
            <a:endParaRPr b="0" lang="pl-PL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325800" y="1828800"/>
            <a:ext cx="10518840" cy="4346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Podpisanie umowy na opiekę koordynowaną: </a:t>
            </a:r>
            <a:r>
              <a:rPr b="1" lang="pl-PL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kardiologia + dietetyka</a:t>
            </a:r>
            <a:r>
              <a:rPr b="0" lang="pl-PL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br>
              <a:rPr sz="2400"/>
            </a:br>
            <a:r>
              <a:rPr b="0" lang="pl-PL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(start: 1.12.2025).</a:t>
            </a:r>
            <a:endParaRPr b="0" lang="pl-PL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Umowa z </a:t>
            </a:r>
            <a:r>
              <a:rPr b="1" lang="pl-PL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pulmonologiem</a:t>
            </a:r>
            <a:r>
              <a:rPr b="0" lang="pl-PL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– domknięcie kolejnego modelu koordynacji (start: 1.01.2026 r.).</a:t>
            </a:r>
            <a:endParaRPr b="0" lang="pl-PL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Ujednolicenie przepływu informacji między POZ, AOS, diagnostyką – określenie zadań koordynatora oraz przygotowywanie zespołów. </a:t>
            </a:r>
            <a:endParaRPr b="0" lang="pl-PL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Otwarcie przetargów (zamówienia publiczne) na zakup sprzętów niezbędnych do realizacji opieki koordynowanej (spirometry, Holtery).</a:t>
            </a:r>
            <a:endParaRPr b="0" lang="pl-PL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9" name="Rectangle 3"/>
          <p:cNvSpPr/>
          <p:nvPr/>
        </p:nvSpPr>
        <p:spPr>
          <a:xfrm>
            <a:off x="0" y="6270480"/>
            <a:ext cx="11057400" cy="586080"/>
          </a:xfrm>
          <a:prstGeom prst="rect">
            <a:avLst/>
          </a:prstGeom>
          <a:solidFill>
            <a:srgbClr val="0034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pl-PL" sz="1400" strike="noStrike" u="none">
                <a:solidFill>
                  <a:schemeClr val="lt1"/>
                </a:solidFill>
                <a:effectLst/>
                <a:uFillTx/>
                <a:latin typeface="Aptos"/>
              </a:rPr>
              <a:t>Niepołomice      |      Podłęże      |      Podgrabie      |      Zabierzów Bocheński      |      Staniątki</a:t>
            </a:r>
            <a:endParaRPr b="0" lang="pl-PL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0" name="Oval 5"/>
          <p:cNvSpPr/>
          <p:nvPr/>
        </p:nvSpPr>
        <p:spPr>
          <a:xfrm>
            <a:off x="10752120" y="6264720"/>
            <a:ext cx="580320" cy="591840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pl-PL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01" name="Picture 4"/>
          <p:cNvSpPr/>
          <p:nvPr/>
        </p:nvSpPr>
        <p:spPr>
          <a:xfrm>
            <a:off x="10781640" y="6291720"/>
            <a:ext cx="552600" cy="550800"/>
          </a:xfrm>
          <a:prstGeom prst="ellipse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2" name="Picture 6" descr=""/>
          <p:cNvPicPr/>
          <p:nvPr/>
        </p:nvPicPr>
        <p:blipFill>
          <a:blip r:embed="rId2"/>
          <a:srcRect l="41339" t="6243" r="2503" b="5509"/>
          <a:stretch/>
        </p:blipFill>
        <p:spPr>
          <a:xfrm>
            <a:off x="11337480" y="6276240"/>
            <a:ext cx="852840" cy="58032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103" name="Straight Connector 8"/>
          <p:cNvCxnSpPr/>
          <p:nvPr/>
        </p:nvCxnSpPr>
        <p:spPr>
          <a:xfrm>
            <a:off x="0" y="6217920"/>
            <a:ext cx="11059920" cy="1440"/>
          </a:xfrm>
          <a:prstGeom prst="straightConnector1">
            <a:avLst/>
          </a:prstGeom>
          <a:ln w="38100">
            <a:solidFill>
              <a:srgbClr val="9e0e12"/>
            </a:solidFill>
            <a:round/>
          </a:ln>
        </p:spPr>
      </p:cxnSp>
      <p:cxnSp>
        <p:nvCxnSpPr>
          <p:cNvPr id="104" name="Straight Connector 12"/>
          <p:cNvCxnSpPr/>
          <p:nvPr/>
        </p:nvCxnSpPr>
        <p:spPr>
          <a:xfrm>
            <a:off x="11040120" y="-46440"/>
            <a:ext cx="1440" cy="6265800"/>
          </a:xfrm>
          <a:prstGeom prst="straightConnector1">
            <a:avLst/>
          </a:prstGeom>
          <a:ln w="38100">
            <a:solidFill>
              <a:srgbClr val="9e0e12"/>
            </a:solidFill>
            <a:round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101520" y="253440"/>
            <a:ext cx="11057400" cy="13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pl-PL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Centrala telekomunikacyjna NCM </a:t>
            </a:r>
            <a:r>
              <a:rPr b="1" lang="pl-PL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(Rejestracja i obsługa pacjenta)</a:t>
            </a:r>
            <a:endParaRPr b="0" lang="pl-PL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325800" y="1484640"/>
            <a:ext cx="10653120" cy="4690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Współpraca z firmą telekomunikacyjną:</a:t>
            </a:r>
            <a:br>
              <a:rPr sz="2200"/>
            </a:br>
            <a:r>
              <a:rPr b="0" lang="pl-PL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   – uporządkowanie numeracji i dostępów,</a:t>
            </a:r>
            <a:br>
              <a:rPr sz="2200"/>
            </a:br>
            <a:r>
              <a:rPr b="0" lang="pl-PL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   – weryfikacja zasad bezpieczeństwa,</a:t>
            </a:r>
            <a:br>
              <a:rPr sz="2200"/>
            </a:br>
            <a:r>
              <a:rPr b="0" lang="pl-PL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   – aktualizacja kont użytkowników i powiadomień nagranych,</a:t>
            </a:r>
            <a:br>
              <a:rPr sz="2200"/>
            </a:br>
            <a:r>
              <a:rPr b="0" lang="pl-PL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   – doprowadzenie systemu do pełnej zgodności ze stanem faktycznym.</a:t>
            </a:r>
            <a:endParaRPr b="0" lang="pl-PL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Rozpoczęcie wdrożenia Call Monitor</a:t>
            </a:r>
            <a:r>
              <a:rPr b="0" lang="pl-PL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– analiza obciążenia, odbieralności </a:t>
            </a:r>
            <a:br>
              <a:rPr sz="2200"/>
            </a:br>
            <a:r>
              <a:rPr b="0" lang="pl-PL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i możliwości oddzwaniania; testowanie nowych narzędzi.</a:t>
            </a:r>
            <a:endParaRPr b="0" lang="pl-PL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Konieczność dokupienia dysków i sprzętu</a:t>
            </a:r>
            <a:r>
              <a:rPr b="0" lang="pl-PL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– rozpoczęto zakupy wzmacniające możliwości centrali.</a:t>
            </a:r>
            <a:endParaRPr b="0" lang="pl-PL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Docelowo:</a:t>
            </a:r>
            <a:r>
              <a:rPr b="0" lang="pl-PL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nagrywanie rozmów jako standard bezpieczeństwa we wszystkich lokalizacjach.</a:t>
            </a:r>
            <a:endParaRPr b="0" lang="pl-PL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Uruchomienie narzędzia do grupowej komunikacji SMS</a:t>
            </a:r>
            <a:r>
              <a:rPr b="0" lang="pl-PL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– szybkie powiadamianie pacjentów i zespołów.</a:t>
            </a:r>
            <a:endParaRPr b="0" lang="pl-PL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7" name="Rectangle 3"/>
          <p:cNvSpPr/>
          <p:nvPr/>
        </p:nvSpPr>
        <p:spPr>
          <a:xfrm>
            <a:off x="0" y="6270480"/>
            <a:ext cx="11057400" cy="586080"/>
          </a:xfrm>
          <a:prstGeom prst="rect">
            <a:avLst/>
          </a:prstGeom>
          <a:solidFill>
            <a:srgbClr val="0034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pl-PL" sz="1400" strike="noStrike" u="none">
                <a:solidFill>
                  <a:schemeClr val="lt1"/>
                </a:solidFill>
                <a:effectLst/>
                <a:uFillTx/>
                <a:latin typeface="Aptos"/>
              </a:rPr>
              <a:t>Niepołomice      |      Podłęże      |      Podgrabie      |      Zabierzów Bocheński      |      Staniątki</a:t>
            </a:r>
            <a:endParaRPr b="0" lang="pl-PL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8" name="Oval 5"/>
          <p:cNvSpPr/>
          <p:nvPr/>
        </p:nvSpPr>
        <p:spPr>
          <a:xfrm>
            <a:off x="10752120" y="6264720"/>
            <a:ext cx="580320" cy="591840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pl-PL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09" name="Picture 4"/>
          <p:cNvSpPr/>
          <p:nvPr/>
        </p:nvSpPr>
        <p:spPr>
          <a:xfrm>
            <a:off x="10781640" y="6291720"/>
            <a:ext cx="552600" cy="550800"/>
          </a:xfrm>
          <a:prstGeom prst="ellipse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0" name="Picture 6" descr=""/>
          <p:cNvPicPr/>
          <p:nvPr/>
        </p:nvPicPr>
        <p:blipFill>
          <a:blip r:embed="rId2"/>
          <a:srcRect l="41339" t="6243" r="2503" b="5509"/>
          <a:stretch/>
        </p:blipFill>
        <p:spPr>
          <a:xfrm>
            <a:off x="11337480" y="6276240"/>
            <a:ext cx="852840" cy="58032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111" name="Straight Connector 8"/>
          <p:cNvCxnSpPr/>
          <p:nvPr/>
        </p:nvCxnSpPr>
        <p:spPr>
          <a:xfrm>
            <a:off x="0" y="6217920"/>
            <a:ext cx="11059920" cy="1440"/>
          </a:xfrm>
          <a:prstGeom prst="straightConnector1">
            <a:avLst/>
          </a:prstGeom>
          <a:ln w="38100">
            <a:solidFill>
              <a:srgbClr val="9e0e12"/>
            </a:solidFill>
            <a:round/>
          </a:ln>
        </p:spPr>
      </p:cxnSp>
      <p:cxnSp>
        <p:nvCxnSpPr>
          <p:cNvPr id="112" name="Straight Connector 12"/>
          <p:cNvCxnSpPr/>
          <p:nvPr/>
        </p:nvCxnSpPr>
        <p:spPr>
          <a:xfrm>
            <a:off x="11040120" y="-46440"/>
            <a:ext cx="1440" cy="6265800"/>
          </a:xfrm>
          <a:prstGeom prst="straightConnector1">
            <a:avLst/>
          </a:prstGeom>
          <a:ln w="38100">
            <a:solidFill>
              <a:srgbClr val="9e0e12"/>
            </a:solidFill>
            <a:round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80000" y="310680"/>
            <a:ext cx="10536480" cy="1175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pl-PL" sz="3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Gospodarka magazynowa i zakupy </a:t>
            </a:r>
            <a:endParaRPr b="0" lang="pl-PL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325800" y="1487160"/>
            <a:ext cx="10518840" cy="468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Wdrożenie systemu magazynowego Avalio</a:t>
            </a:r>
            <a:r>
              <a:rPr b="0" lang="pl-PL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– profesjonalne narzędzie do zarządzania materiałami medycznymi i wyposażeniem:</a:t>
            </a:r>
            <a:br>
              <a:rPr sz="2000"/>
            </a:br>
            <a:r>
              <a:rPr b="0" lang="pl-PL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   – automatyczne zamówienia i kontrola stanów,</a:t>
            </a:r>
            <a:br>
              <a:rPr sz="2000"/>
            </a:br>
            <a:r>
              <a:rPr b="0" lang="pl-PL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   – przypisywanie kosztów materiałów do konkretnych świadczeń,</a:t>
            </a:r>
            <a:br>
              <a:rPr sz="2000"/>
            </a:br>
            <a:r>
              <a:rPr b="0" lang="pl-PL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   – pełna analityka kosztów i wygodne raportowanie (bez dokumentów papierowych),</a:t>
            </a:r>
            <a:br>
              <a:rPr sz="2000"/>
            </a:br>
            <a:r>
              <a:rPr b="0" lang="pl-PL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   – uproszczenie inwentaryzacji materiałów medycznych i leków.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pl-PL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Okres wdrożenia:</a:t>
            </a:r>
            <a:r>
              <a:rPr b="0" lang="pl-PL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grudzień 2025</a:t>
            </a:r>
            <a:br>
              <a:rPr sz="2000"/>
            </a:br>
            <a:br>
              <a:rPr sz="2000"/>
            </a:br>
            <a:r>
              <a:rPr b="1" lang="pl-PL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Abonament:</a:t>
            </a:r>
            <a:r>
              <a:rPr b="0" lang="pl-PL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styczeń–listopad 2026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pl-PL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Zbieranie potrzeb sprzętowych ze wszystkich komórek organizacyjnych</a:t>
            </a:r>
            <a:r>
              <a:rPr b="0" lang="pl-PL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– jedno miejsce do zgłaszania i koordynowania zakupów.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pl-PL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Konsolidacja zakupów dla całej spółki</a:t>
            </a:r>
            <a:r>
              <a:rPr b="0" lang="pl-PL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– jedna polityka zakupowa = niższe ceny, mniej błędów, pełna kontrola nad wydatkami.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Nowy system zapewnia transparentność, bezpieczeństwo i oszczędności, a przede wszystkim pozwala zarządzać wyposażeniem i materiałami w sposób profesjonalny i nowoczesny.</a:t>
            </a:r>
            <a:endParaRPr b="0" lang="pl-PL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5" name="Rectangle 3"/>
          <p:cNvSpPr/>
          <p:nvPr/>
        </p:nvSpPr>
        <p:spPr>
          <a:xfrm>
            <a:off x="0" y="6270480"/>
            <a:ext cx="11057400" cy="586080"/>
          </a:xfrm>
          <a:prstGeom prst="rect">
            <a:avLst/>
          </a:prstGeom>
          <a:solidFill>
            <a:srgbClr val="0034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pl-PL" sz="1400" strike="noStrike" u="none">
                <a:solidFill>
                  <a:schemeClr val="lt1"/>
                </a:solidFill>
                <a:effectLst/>
                <a:uFillTx/>
                <a:latin typeface="Aptos"/>
              </a:rPr>
              <a:t>Niepołomice      |      Podłęże      |      Podgrabie      |      Zabierzów Bocheński      |      Staniątki</a:t>
            </a:r>
            <a:endParaRPr b="0" lang="pl-PL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16" name="Oval 5"/>
          <p:cNvSpPr/>
          <p:nvPr/>
        </p:nvSpPr>
        <p:spPr>
          <a:xfrm>
            <a:off x="10752120" y="6264720"/>
            <a:ext cx="580320" cy="591840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pl-PL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17" name="Picture 4"/>
          <p:cNvSpPr/>
          <p:nvPr/>
        </p:nvSpPr>
        <p:spPr>
          <a:xfrm>
            <a:off x="10781640" y="6291720"/>
            <a:ext cx="552600" cy="550800"/>
          </a:xfrm>
          <a:prstGeom prst="ellipse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8" name="Picture 6" descr=""/>
          <p:cNvPicPr/>
          <p:nvPr/>
        </p:nvPicPr>
        <p:blipFill>
          <a:blip r:embed="rId2"/>
          <a:srcRect l="41339" t="6243" r="2503" b="5509"/>
          <a:stretch/>
        </p:blipFill>
        <p:spPr>
          <a:xfrm>
            <a:off x="11337480" y="6276240"/>
            <a:ext cx="852840" cy="58032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119" name="Straight Connector 8"/>
          <p:cNvCxnSpPr/>
          <p:nvPr/>
        </p:nvCxnSpPr>
        <p:spPr>
          <a:xfrm>
            <a:off x="0" y="6217920"/>
            <a:ext cx="11059920" cy="1440"/>
          </a:xfrm>
          <a:prstGeom prst="straightConnector1">
            <a:avLst/>
          </a:prstGeom>
          <a:ln w="38100">
            <a:solidFill>
              <a:srgbClr val="9e0e12"/>
            </a:solidFill>
            <a:round/>
          </a:ln>
        </p:spPr>
      </p:cxnSp>
      <p:cxnSp>
        <p:nvCxnSpPr>
          <p:cNvPr id="120" name="Straight Connector 12"/>
          <p:cNvCxnSpPr/>
          <p:nvPr/>
        </p:nvCxnSpPr>
        <p:spPr>
          <a:xfrm>
            <a:off x="11040120" y="-46440"/>
            <a:ext cx="1440" cy="6265800"/>
          </a:xfrm>
          <a:prstGeom prst="straightConnector1">
            <a:avLst/>
          </a:prstGeom>
          <a:ln w="38100">
            <a:solidFill>
              <a:srgbClr val="9e0e12"/>
            </a:solidFill>
            <a:round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181080" y="197640"/>
            <a:ext cx="10731240" cy="13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pl-PL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Projekt UE „Pracownicy – najlepsza inwestycja dla firmy 2.0”</a:t>
            </a:r>
            <a:endParaRPr b="0" lang="pl-PL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180000" y="1440000"/>
            <a:ext cx="10798920" cy="4735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pl-PL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Wrzesień 2025</a:t>
            </a:r>
            <a:r>
              <a:rPr b="0" lang="pl-PL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– złożenie kompletnej aplikacji do WUP w Krakowie</a:t>
            </a:r>
            <a:endParaRPr b="0" lang="pl-PL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l-PL" sz="21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(program: Fundusze Europejskie dla Małopolski 2021–2027, Priorytet 6, Działanie 6.7).</a:t>
            </a:r>
            <a:endParaRPr b="0" lang="pl-PL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pl-PL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Zakres wsparcia w projekcie:</a:t>
            </a:r>
            <a:endParaRPr b="0" lang="pl-PL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l-PL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szkolenia z </a:t>
            </a:r>
            <a:r>
              <a:rPr b="1" lang="pl-PL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zarządzania różnorodnością</a:t>
            </a:r>
            <a:r>
              <a:rPr b="0" lang="pl-PL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i wydłużania aktywności zawodowej,</a:t>
            </a:r>
            <a:endParaRPr b="0" lang="pl-PL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pl-PL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doradztwo HR</a:t>
            </a:r>
            <a:r>
              <a:rPr b="0" lang="pl-PL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i Strategia Zarządzania Wiekiem,</a:t>
            </a:r>
            <a:endParaRPr b="0" lang="pl-PL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l-PL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działania przeciw wypaleniu zawodowemu i dyskryminacji,</a:t>
            </a:r>
            <a:endParaRPr b="0" lang="pl-PL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pl-PL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grant do 63 000 zł</a:t>
            </a:r>
            <a:r>
              <a:rPr b="0" lang="pl-PL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na wdrożenie narzędzi HR.</a:t>
            </a:r>
            <a:endParaRPr b="0" lang="pl-PL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pl-PL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Październik 2025</a:t>
            </a:r>
            <a:r>
              <a:rPr b="0" lang="pl-PL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– informacja o </a:t>
            </a:r>
            <a:r>
              <a:rPr b="1" lang="pl-PL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odrzuceniu zgłoszenia</a:t>
            </a:r>
            <a:r>
              <a:rPr b="0" lang="pl-PL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.</a:t>
            </a:r>
            <a:endParaRPr b="0" lang="pl-PL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pl-PL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Powód formalny:</a:t>
            </a:r>
            <a:r>
              <a:rPr b="0" lang="pl-PL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projekt wyłącznie dla </a:t>
            </a:r>
            <a:r>
              <a:rPr b="1" lang="pl-PL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MŚP</a:t>
            </a:r>
            <a:r>
              <a:rPr b="0" lang="pl-PL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;</a:t>
            </a:r>
            <a:br>
              <a:rPr sz="2200"/>
            </a:br>
            <a:r>
              <a:rPr b="0" lang="pl-PL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NCM jako </a:t>
            </a:r>
            <a:r>
              <a:rPr b="1" lang="pl-PL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spółka gminna</a:t>
            </a:r>
            <a:r>
              <a:rPr b="0" lang="pl-PL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(udział &gt;25% organu publicznego) jest klasyfikowane jako </a:t>
            </a:r>
            <a:r>
              <a:rPr b="1" lang="pl-PL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duże przedsiębiorstwo</a:t>
            </a:r>
            <a:r>
              <a:rPr b="0" lang="pl-PL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, co spowodowało brak możliwości udziału w projekcie.</a:t>
            </a:r>
            <a:endParaRPr b="0" lang="pl-PL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3" name="Rectangle 3"/>
          <p:cNvSpPr/>
          <p:nvPr/>
        </p:nvSpPr>
        <p:spPr>
          <a:xfrm>
            <a:off x="0" y="6270480"/>
            <a:ext cx="11057400" cy="586080"/>
          </a:xfrm>
          <a:prstGeom prst="rect">
            <a:avLst/>
          </a:prstGeom>
          <a:solidFill>
            <a:srgbClr val="0034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pl-PL" sz="1400" strike="noStrike" u="none">
                <a:solidFill>
                  <a:schemeClr val="lt1"/>
                </a:solidFill>
                <a:effectLst/>
                <a:uFillTx/>
                <a:latin typeface="Aptos"/>
              </a:rPr>
              <a:t>Niepołomice      |      Podłęże      |      Podgrabie      |      Zabierzów Bocheński      |      Staniątki</a:t>
            </a:r>
            <a:endParaRPr b="0" lang="pl-PL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24" name="Oval 5"/>
          <p:cNvSpPr/>
          <p:nvPr/>
        </p:nvSpPr>
        <p:spPr>
          <a:xfrm>
            <a:off x="10752120" y="6264720"/>
            <a:ext cx="580320" cy="591840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pl-PL" sz="1800" strike="noStrike" u="non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25" name="Picture 4"/>
          <p:cNvSpPr/>
          <p:nvPr/>
        </p:nvSpPr>
        <p:spPr>
          <a:xfrm>
            <a:off x="10781640" y="6291720"/>
            <a:ext cx="552600" cy="550800"/>
          </a:xfrm>
          <a:prstGeom prst="ellipse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l-PL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6" name="Picture 6" descr=""/>
          <p:cNvPicPr/>
          <p:nvPr/>
        </p:nvPicPr>
        <p:blipFill>
          <a:blip r:embed="rId2"/>
          <a:srcRect l="41339" t="6243" r="2503" b="5509"/>
          <a:stretch/>
        </p:blipFill>
        <p:spPr>
          <a:xfrm>
            <a:off x="11337480" y="6276240"/>
            <a:ext cx="852840" cy="58032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127" name="Straight Connector 8"/>
          <p:cNvCxnSpPr/>
          <p:nvPr/>
        </p:nvCxnSpPr>
        <p:spPr>
          <a:xfrm>
            <a:off x="0" y="6217920"/>
            <a:ext cx="11059920" cy="1440"/>
          </a:xfrm>
          <a:prstGeom prst="straightConnector1">
            <a:avLst/>
          </a:prstGeom>
          <a:ln w="38100">
            <a:solidFill>
              <a:srgbClr val="9e0e12"/>
            </a:solidFill>
            <a:round/>
          </a:ln>
        </p:spPr>
      </p:cxnSp>
      <p:cxnSp>
        <p:nvCxnSpPr>
          <p:cNvPr id="128" name="Straight Connector 12"/>
          <p:cNvCxnSpPr/>
          <p:nvPr/>
        </p:nvCxnSpPr>
        <p:spPr>
          <a:xfrm>
            <a:off x="11040120" y="-46440"/>
            <a:ext cx="1440" cy="6265800"/>
          </a:xfrm>
          <a:prstGeom prst="straightConnector1">
            <a:avLst/>
          </a:prstGeom>
          <a:ln w="38100">
            <a:solidFill>
              <a:srgbClr val="9e0e12"/>
            </a:solidFill>
            <a:round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Theme1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 pitchFamily="0" charset="1"/>
        <a:ea typeface=""/>
        <a:cs typeface=""/>
      </a:majorFont>
      <a:minorFont>
        <a:latin typeface="Aptos" panose="02110004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1BDEB13C3D9F447A1F1047512A58657" ma:contentTypeVersion="16" ma:contentTypeDescription="Utwórz nowy dokument." ma:contentTypeScope="" ma:versionID="ce6425070853ae7a4d45aaf10ff08aeb">
  <xsd:schema xmlns:xsd="http://www.w3.org/2001/XMLSchema" xmlns:xs="http://www.w3.org/2001/XMLSchema" xmlns:p="http://schemas.microsoft.com/office/2006/metadata/properties" xmlns:ns3="3a064cbe-7f20-4888-bd2e-be38b3532e74" xmlns:ns4="221b9cf1-0872-4df5-8c85-b1f00d67af56" targetNamespace="http://schemas.microsoft.com/office/2006/metadata/properties" ma:root="true" ma:fieldsID="7e415bd8ec0e1b1275f1757f7a6d4d61" ns3:_="" ns4:_="">
    <xsd:import namespace="3a064cbe-7f20-4888-bd2e-be38b3532e74"/>
    <xsd:import namespace="221b9cf1-0872-4df5-8c85-b1f00d67af5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_activity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064cbe-7f20-4888-bd2e-be38b3532e7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1b9cf1-0872-4df5-8c85-b1f00d67af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21b9cf1-0872-4df5-8c85-b1f00d67af56" xsi:nil="true"/>
  </documentManagement>
</p:properties>
</file>

<file path=customXml/itemProps1.xml><?xml version="1.0" encoding="utf-8"?>
<ds:datastoreItem xmlns:ds="http://schemas.openxmlformats.org/officeDocument/2006/customXml" ds:itemID="{EC2B55C6-3833-40E7-9085-62059B92E8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064cbe-7f20-4888-bd2e-be38b3532e74"/>
    <ds:schemaRef ds:uri="221b9cf1-0872-4df5-8c85-b1f00d67af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F38E47E-382B-4345-95A0-1376DCA213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0F1713-0718-4AED-AE47-E25271EFE7FD}">
  <ds:schemaRefs>
    <ds:schemaRef ds:uri="http://purl.org/dc/elements/1.1/"/>
    <ds:schemaRef ds:uri="3a064cbe-7f20-4888-bd2e-be38b3532e74"/>
    <ds:schemaRef ds:uri="http://schemas.microsoft.com/office/2006/metadata/properties"/>
    <ds:schemaRef ds:uri="http://purl.org/dc/terms/"/>
    <ds:schemaRef ds:uri="http://schemas.microsoft.com/office/infopath/2007/PartnerControls"/>
    <ds:schemaRef ds:uri="221b9cf1-0872-4df5-8c85-b1f00d67af56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524</TotalTime>
  <Application>LibreOffice/25.2.5.2$Windows_X86_64 LibreOffice_project/03d19516eb2e1dd5d4ccd751a0d6f35f35e08022</Application>
  <AppVersion>15.0000</AppVersion>
  <Words>2098</Words>
  <Paragraphs>129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2025-11-23T18:52:08Z</dcterms:created>
  <dc:creator>Julia Szlama</dc:creator>
  <dc:description/>
  <dc:language>pl-PL</dc:language>
  <cp:lastModifiedBy>Anna Szlama</cp:lastModifiedBy>
  <cp:lastPrinted>2025-11-26T15:25:46Z</cp:lastPrinted>
  <dcterms:modified xsi:type="dcterms:W3CDTF">2025-11-27T14:49:53Z</dcterms:modified>
  <cp:revision>20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0x010100D1BDEB13C3D9F447A1F1047512A58657</vt:lpwstr>
  </property>
  <property fmtid="{D5CDD505-2E9C-101B-9397-08002B2CF9AE}" pid="3" name="PresentationFormat">
    <vt:lpwstr>Widescreen</vt:lpwstr>
  </property>
  <property fmtid="{D5CDD505-2E9C-101B-9397-08002B2CF9AE}" pid="4" name="Slides">
    <vt:i4>18</vt:i4>
  </property>
</Properties>
</file>