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40"/>
  </p:notesMasterIdLst>
  <p:sldIdLst>
    <p:sldId id="257" r:id="rId2"/>
    <p:sldId id="259" r:id="rId3"/>
    <p:sldId id="258" r:id="rId4"/>
    <p:sldId id="294" r:id="rId5"/>
    <p:sldId id="295" r:id="rId6"/>
    <p:sldId id="296" r:id="rId7"/>
    <p:sldId id="298" r:id="rId8"/>
    <p:sldId id="261" r:id="rId9"/>
    <p:sldId id="299" r:id="rId10"/>
    <p:sldId id="300" r:id="rId11"/>
    <p:sldId id="336" r:id="rId12"/>
    <p:sldId id="337" r:id="rId13"/>
    <p:sldId id="338" r:id="rId14"/>
    <p:sldId id="339" r:id="rId15"/>
    <p:sldId id="340" r:id="rId16"/>
    <p:sldId id="302" r:id="rId17"/>
    <p:sldId id="303" r:id="rId18"/>
    <p:sldId id="304" r:id="rId19"/>
    <p:sldId id="307" r:id="rId20"/>
    <p:sldId id="308" r:id="rId21"/>
    <p:sldId id="309" r:id="rId22"/>
    <p:sldId id="310" r:id="rId23"/>
    <p:sldId id="311" r:id="rId24"/>
    <p:sldId id="313" r:id="rId25"/>
    <p:sldId id="314" r:id="rId26"/>
    <p:sldId id="322" r:id="rId27"/>
    <p:sldId id="342" r:id="rId28"/>
    <p:sldId id="344" r:id="rId29"/>
    <p:sldId id="346" r:id="rId30"/>
    <p:sldId id="348" r:id="rId31"/>
    <p:sldId id="350" r:id="rId32"/>
    <p:sldId id="352" r:id="rId33"/>
    <p:sldId id="354" r:id="rId34"/>
    <p:sldId id="323" r:id="rId35"/>
    <p:sldId id="324" r:id="rId36"/>
    <p:sldId id="325" r:id="rId37"/>
    <p:sldId id="326" r:id="rId38"/>
    <p:sldId id="321" r:id="rId39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Mazur" initials="MM" lastIdx="2" clrIdx="0">
    <p:extLst>
      <p:ext uri="{19B8F6BF-5375-455C-9EA6-DF929625EA0E}">
        <p15:presenceInfo xmlns:p15="http://schemas.microsoft.com/office/powerpoint/2012/main" userId="S-1-5-21-3997429029-1153873210-4116088113-14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9393"/>
    <a:srgbClr val="FFFFFF"/>
    <a:srgbClr val="FF1919"/>
    <a:srgbClr val="FF5353"/>
    <a:srgbClr val="00CC00"/>
    <a:srgbClr val="F09415"/>
    <a:srgbClr val="FCEFE7"/>
    <a:srgbClr val="BC0000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123723-D3E8-4E2E-A1E6-110BDCFF0852}" v="4229" dt="2021-10-02T20:59:55.296"/>
    <p1510:client id="{E86AB31B-F58A-446B-932C-D9049DE943A5}" v="6" dt="2021-10-02T18:56:24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Styl ciemny 1 — Ak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86189" autoAdjust="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Przedszkole Samorządowe im. Św. Kingi w Podłężu</c:v>
                </c:pt>
                <c:pt idx="1">
                  <c:v>Przedszkole Samorządowe nr 1 w Niepołomicach</c:v>
                </c:pt>
                <c:pt idx="2">
                  <c:v>Przedszkole Samorządowe w Woli Batorskiej</c:v>
                </c:pt>
                <c:pt idx="3">
                  <c:v>Przedszkole Samorządowe z Oddziałami Integracyjnymi w Zabierzowie  Bocheńskim</c:v>
                </c:pt>
                <c:pt idx="4">
                  <c:v>suma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142</c:v>
                </c:pt>
                <c:pt idx="1">
                  <c:v>152</c:v>
                </c:pt>
                <c:pt idx="2">
                  <c:v>119</c:v>
                </c:pt>
                <c:pt idx="3">
                  <c:v>93</c:v>
                </c:pt>
                <c:pt idx="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2023/2024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Przedszkole Samorządowe im. Św. Kingi w Podłężu</c:v>
                </c:pt>
                <c:pt idx="1">
                  <c:v>Przedszkole Samorządowe nr 1 w Niepołomicach</c:v>
                </c:pt>
                <c:pt idx="2">
                  <c:v>Przedszkole Samorządowe w Woli Batorskiej</c:v>
                </c:pt>
                <c:pt idx="3">
                  <c:v>Przedszkole Samorządowe z Oddziałami Integracyjnymi w Zabierzowie  Bocheńskim</c:v>
                </c:pt>
                <c:pt idx="4">
                  <c:v>suma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152</c:v>
                </c:pt>
                <c:pt idx="1">
                  <c:v>153</c:v>
                </c:pt>
                <c:pt idx="2">
                  <c:v>119</c:v>
                </c:pt>
                <c:pt idx="3">
                  <c:v>87</c:v>
                </c:pt>
                <c:pt idx="4">
                  <c:v>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2024/2025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Przedszkole Samorządowe im. Św. Kingi w Podłężu</c:v>
                </c:pt>
                <c:pt idx="1">
                  <c:v>Przedszkole Samorządowe nr 1 w Niepołomicach</c:v>
                </c:pt>
                <c:pt idx="2">
                  <c:v>Przedszkole Samorządowe w Woli Batorskiej</c:v>
                </c:pt>
                <c:pt idx="3">
                  <c:v>Przedszkole Samorządowe z Oddziałami Integracyjnymi w Zabierzowie  Bocheńskim</c:v>
                </c:pt>
                <c:pt idx="4">
                  <c:v>suma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149</c:v>
                </c:pt>
                <c:pt idx="1">
                  <c:v>153</c:v>
                </c:pt>
                <c:pt idx="2">
                  <c:v>120</c:v>
                </c:pt>
                <c:pt idx="3">
                  <c:v>93</c:v>
                </c:pt>
                <c:pt idx="4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30.09.2025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180-4BA8-8AA3-3EED0AB54DA6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80-4BA8-8AA3-3EED0AB54DA6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180-4BA8-8AA3-3EED0AB54DA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80-4BA8-8AA3-3EED0AB54DA6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2-3180-4BA8-8AA3-3EED0AB54D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Przedszkole Samorządowe im. Św. Kingi w Podłężu</c:v>
                </c:pt>
                <c:pt idx="1">
                  <c:v>Przedszkole Samorządowe nr 1 w Niepołomicach</c:v>
                </c:pt>
                <c:pt idx="2">
                  <c:v>Przedszkole Samorządowe w Woli Batorskiej</c:v>
                </c:pt>
                <c:pt idx="3">
                  <c:v>Przedszkole Samorządowe z Oddziałami Integracyjnymi w Zabierzowie  Bocheńskim</c:v>
                </c:pt>
                <c:pt idx="4">
                  <c:v>suma</c:v>
                </c:pt>
              </c:strCache>
            </c:strRef>
          </c:cat>
          <c:val>
            <c:numRef>
              <c:f>Arkusz1!$E$2:$E$6</c:f>
              <c:numCache>
                <c:formatCode>General</c:formatCode>
                <c:ptCount val="5"/>
                <c:pt idx="0">
                  <c:v>144</c:v>
                </c:pt>
                <c:pt idx="1">
                  <c:v>153</c:v>
                </c:pt>
                <c:pt idx="2">
                  <c:v>120</c:v>
                </c:pt>
                <c:pt idx="3">
                  <c:v>84</c:v>
                </c:pt>
                <c:pt idx="4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80-4BA8-8AA3-3EED0AB54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1112664995231536E-3"/>
                  <c:y val="-4.82596966120409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C3-48C6-943E-E82A1EE2C4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Arkusz1!$A$2:$A$16</c:f>
              <c:strCache>
                <c:ptCount val="15"/>
                <c:pt idx="0">
                  <c:v>PN Eko Park</c:v>
                </c:pt>
                <c:pt idx="1">
                  <c:v>PN Słoneczna Kraina</c:v>
                </c:pt>
                <c:pt idx="2">
                  <c:v>PN Zgr. Sióstr Służeb. NMP NP.</c:v>
                </c:pt>
                <c:pt idx="3">
                  <c:v>PN Sióstr. Augustianek </c:v>
                </c:pt>
                <c:pt idx="4">
                  <c:v>PN Fair Play NECO</c:v>
                </c:pt>
                <c:pt idx="5">
                  <c:v>PN Tygrysek</c:v>
                </c:pt>
                <c:pt idx="6">
                  <c:v>PN Olimpijskie</c:v>
                </c:pt>
                <c:pt idx="7">
                  <c:v>PN Turkusowe Przedszkole</c:v>
                </c:pt>
                <c:pt idx="8">
                  <c:v>PN Entliczek</c:v>
                </c:pt>
                <c:pt idx="9">
                  <c:v>PN Pliszka</c:v>
                </c:pt>
                <c:pt idx="10">
                  <c:v>PN Leśne Szumisie</c:v>
                </c:pt>
                <c:pt idx="11">
                  <c:v>PN Happy Fun</c:v>
                </c:pt>
                <c:pt idx="12">
                  <c:v>PN Fair Play Sandkase</c:v>
                </c:pt>
                <c:pt idx="13">
                  <c:v>PN Baby Booom nr 2</c:v>
                </c:pt>
                <c:pt idx="14">
                  <c:v>suma</c:v>
                </c:pt>
              </c:strCache>
            </c:strRef>
          </c:cat>
          <c:val>
            <c:numRef>
              <c:f>Arkusz1!$B$2:$B$16</c:f>
              <c:numCache>
                <c:formatCode>General</c:formatCode>
                <c:ptCount val="15"/>
                <c:pt idx="0">
                  <c:v>90</c:v>
                </c:pt>
                <c:pt idx="1">
                  <c:v>180</c:v>
                </c:pt>
                <c:pt idx="2">
                  <c:v>93</c:v>
                </c:pt>
                <c:pt idx="3">
                  <c:v>80</c:v>
                </c:pt>
                <c:pt idx="4">
                  <c:v>8</c:v>
                </c:pt>
                <c:pt idx="5">
                  <c:v>105</c:v>
                </c:pt>
                <c:pt idx="6">
                  <c:v>68</c:v>
                </c:pt>
                <c:pt idx="7">
                  <c:v>40</c:v>
                </c:pt>
                <c:pt idx="8">
                  <c:v>54</c:v>
                </c:pt>
                <c:pt idx="9">
                  <c:v>42</c:v>
                </c:pt>
                <c:pt idx="10">
                  <c:v>50</c:v>
                </c:pt>
                <c:pt idx="11">
                  <c:v>24</c:v>
                </c:pt>
                <c:pt idx="12">
                  <c:v>14</c:v>
                </c:pt>
                <c:pt idx="13">
                  <c:v>0</c:v>
                </c:pt>
                <c:pt idx="14">
                  <c:v>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2023/2024</c:v>
                </c:pt>
              </c:strCache>
            </c:strRef>
          </c:tx>
          <c:spPr>
            <a:solidFill>
              <a:srgbClr val="FF53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Arkusz1!$A$2:$A$16</c:f>
              <c:strCache>
                <c:ptCount val="15"/>
                <c:pt idx="0">
                  <c:v>PN Eko Park</c:v>
                </c:pt>
                <c:pt idx="1">
                  <c:v>PN Słoneczna Kraina</c:v>
                </c:pt>
                <c:pt idx="2">
                  <c:v>PN Zgr. Sióstr Służeb. NMP NP.</c:v>
                </c:pt>
                <c:pt idx="3">
                  <c:v>PN Sióstr. Augustianek </c:v>
                </c:pt>
                <c:pt idx="4">
                  <c:v>PN Fair Play NECO</c:v>
                </c:pt>
                <c:pt idx="5">
                  <c:v>PN Tygrysek</c:v>
                </c:pt>
                <c:pt idx="6">
                  <c:v>PN Olimpijskie</c:v>
                </c:pt>
                <c:pt idx="7">
                  <c:v>PN Turkusowe Przedszkole</c:v>
                </c:pt>
                <c:pt idx="8">
                  <c:v>PN Entliczek</c:v>
                </c:pt>
                <c:pt idx="9">
                  <c:v>PN Pliszka</c:v>
                </c:pt>
                <c:pt idx="10">
                  <c:v>PN Leśne Szumisie</c:v>
                </c:pt>
                <c:pt idx="11">
                  <c:v>PN Happy Fun</c:v>
                </c:pt>
                <c:pt idx="12">
                  <c:v>PN Fair Play Sandkase</c:v>
                </c:pt>
                <c:pt idx="13">
                  <c:v>PN Baby Booom nr 2</c:v>
                </c:pt>
                <c:pt idx="14">
                  <c:v>suma</c:v>
                </c:pt>
              </c:strCache>
            </c:strRef>
          </c:cat>
          <c:val>
            <c:numRef>
              <c:f>Arkusz1!$C$2:$C$16</c:f>
              <c:numCache>
                <c:formatCode>General</c:formatCode>
                <c:ptCount val="15"/>
                <c:pt idx="0">
                  <c:v>112</c:v>
                </c:pt>
                <c:pt idx="1">
                  <c:v>182</c:v>
                </c:pt>
                <c:pt idx="2">
                  <c:v>91</c:v>
                </c:pt>
                <c:pt idx="3">
                  <c:v>60</c:v>
                </c:pt>
                <c:pt idx="4">
                  <c:v>29</c:v>
                </c:pt>
                <c:pt idx="5">
                  <c:v>109</c:v>
                </c:pt>
                <c:pt idx="6">
                  <c:v>74</c:v>
                </c:pt>
                <c:pt idx="7">
                  <c:v>46</c:v>
                </c:pt>
                <c:pt idx="8">
                  <c:v>55</c:v>
                </c:pt>
                <c:pt idx="9">
                  <c:v>39</c:v>
                </c:pt>
                <c:pt idx="10">
                  <c:v>55</c:v>
                </c:pt>
                <c:pt idx="11">
                  <c:v>26</c:v>
                </c:pt>
                <c:pt idx="12">
                  <c:v>23</c:v>
                </c:pt>
                <c:pt idx="13">
                  <c:v>20</c:v>
                </c:pt>
                <c:pt idx="14">
                  <c:v>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2024/2025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Arkusz1!$A$2:$A$16</c:f>
              <c:strCache>
                <c:ptCount val="15"/>
                <c:pt idx="0">
                  <c:v>PN Eko Park</c:v>
                </c:pt>
                <c:pt idx="1">
                  <c:v>PN Słoneczna Kraina</c:v>
                </c:pt>
                <c:pt idx="2">
                  <c:v>PN Zgr. Sióstr Służeb. NMP NP.</c:v>
                </c:pt>
                <c:pt idx="3">
                  <c:v>PN Sióstr. Augustianek </c:v>
                </c:pt>
                <c:pt idx="4">
                  <c:v>PN Fair Play NECO</c:v>
                </c:pt>
                <c:pt idx="5">
                  <c:v>PN Tygrysek</c:v>
                </c:pt>
                <c:pt idx="6">
                  <c:v>PN Olimpijskie</c:v>
                </c:pt>
                <c:pt idx="7">
                  <c:v>PN Turkusowe Przedszkole</c:v>
                </c:pt>
                <c:pt idx="8">
                  <c:v>PN Entliczek</c:v>
                </c:pt>
                <c:pt idx="9">
                  <c:v>PN Pliszka</c:v>
                </c:pt>
                <c:pt idx="10">
                  <c:v>PN Leśne Szumisie</c:v>
                </c:pt>
                <c:pt idx="11">
                  <c:v>PN Happy Fun</c:v>
                </c:pt>
                <c:pt idx="12">
                  <c:v>PN Fair Play Sandkase</c:v>
                </c:pt>
                <c:pt idx="13">
                  <c:v>PN Baby Booom nr 2</c:v>
                </c:pt>
                <c:pt idx="14">
                  <c:v>suma</c:v>
                </c:pt>
              </c:strCache>
            </c:strRef>
          </c:cat>
          <c:val>
            <c:numRef>
              <c:f>Arkusz1!$D$2:$D$16</c:f>
              <c:numCache>
                <c:formatCode>General</c:formatCode>
                <c:ptCount val="15"/>
                <c:pt idx="0">
                  <c:v>112</c:v>
                </c:pt>
                <c:pt idx="1">
                  <c:v>173</c:v>
                </c:pt>
                <c:pt idx="2">
                  <c:v>81</c:v>
                </c:pt>
                <c:pt idx="3">
                  <c:v>41</c:v>
                </c:pt>
                <c:pt idx="4">
                  <c:v>66</c:v>
                </c:pt>
                <c:pt idx="5">
                  <c:v>76</c:v>
                </c:pt>
                <c:pt idx="6">
                  <c:v>73</c:v>
                </c:pt>
                <c:pt idx="7">
                  <c:v>67</c:v>
                </c:pt>
                <c:pt idx="8">
                  <c:v>48</c:v>
                </c:pt>
                <c:pt idx="9">
                  <c:v>31</c:v>
                </c:pt>
                <c:pt idx="10">
                  <c:v>53</c:v>
                </c:pt>
                <c:pt idx="11">
                  <c:v>30</c:v>
                </c:pt>
                <c:pt idx="12">
                  <c:v>32</c:v>
                </c:pt>
                <c:pt idx="13">
                  <c:v>56</c:v>
                </c:pt>
                <c:pt idx="14">
                  <c:v>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30.09.2025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Arkusz1!$A$2:$A$16</c:f>
              <c:strCache>
                <c:ptCount val="15"/>
                <c:pt idx="0">
                  <c:v>PN Eko Park</c:v>
                </c:pt>
                <c:pt idx="1">
                  <c:v>PN Słoneczna Kraina</c:v>
                </c:pt>
                <c:pt idx="2">
                  <c:v>PN Zgr. Sióstr Służeb. NMP NP.</c:v>
                </c:pt>
                <c:pt idx="3">
                  <c:v>PN Sióstr. Augustianek </c:v>
                </c:pt>
                <c:pt idx="4">
                  <c:v>PN Fair Play NECO</c:v>
                </c:pt>
                <c:pt idx="5">
                  <c:v>PN Tygrysek</c:v>
                </c:pt>
                <c:pt idx="6">
                  <c:v>PN Olimpijskie</c:v>
                </c:pt>
                <c:pt idx="7">
                  <c:v>PN Turkusowe Przedszkole</c:v>
                </c:pt>
                <c:pt idx="8">
                  <c:v>PN Entliczek</c:v>
                </c:pt>
                <c:pt idx="9">
                  <c:v>PN Pliszka</c:v>
                </c:pt>
                <c:pt idx="10">
                  <c:v>PN Leśne Szumisie</c:v>
                </c:pt>
                <c:pt idx="11">
                  <c:v>PN Happy Fun</c:v>
                </c:pt>
                <c:pt idx="12">
                  <c:v>PN Fair Play Sandkase</c:v>
                </c:pt>
                <c:pt idx="13">
                  <c:v>PN Baby Booom nr 2</c:v>
                </c:pt>
                <c:pt idx="14">
                  <c:v>suma</c:v>
                </c:pt>
              </c:strCache>
            </c:strRef>
          </c:cat>
          <c:val>
            <c:numRef>
              <c:f>Arkusz1!$E$2:$E$16</c:f>
              <c:numCache>
                <c:formatCode>General</c:formatCode>
                <c:ptCount val="15"/>
                <c:pt idx="0">
                  <c:v>102</c:v>
                </c:pt>
                <c:pt idx="1">
                  <c:v>178</c:v>
                </c:pt>
                <c:pt idx="2">
                  <c:v>84</c:v>
                </c:pt>
                <c:pt idx="3">
                  <c:v>50</c:v>
                </c:pt>
                <c:pt idx="4">
                  <c:v>42</c:v>
                </c:pt>
                <c:pt idx="5">
                  <c:v>100</c:v>
                </c:pt>
                <c:pt idx="6">
                  <c:v>32</c:v>
                </c:pt>
                <c:pt idx="7">
                  <c:v>47</c:v>
                </c:pt>
                <c:pt idx="8">
                  <c:v>56</c:v>
                </c:pt>
                <c:pt idx="9">
                  <c:v>33</c:v>
                </c:pt>
                <c:pt idx="10">
                  <c:v>47</c:v>
                </c:pt>
                <c:pt idx="11">
                  <c:v>24</c:v>
                </c:pt>
                <c:pt idx="12">
                  <c:v>38</c:v>
                </c:pt>
                <c:pt idx="13">
                  <c:v>76</c:v>
                </c:pt>
                <c:pt idx="14">
                  <c:v>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B-42C8-AFC8-BCE2ACA78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554611186603729"/>
          <c:y val="2.8796222642700108E-2"/>
          <c:w val="0.87284042090131475"/>
          <c:h val="0.63008958357372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2022/2023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2.1442108417715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E5-4591-AD56-26AA37849FBB}"/>
                </c:ext>
              </c:extLst>
            </c:dLbl>
            <c:dLbl>
              <c:idx val="2"/>
              <c:layout>
                <c:manualLayout>
                  <c:x val="-4.5556332497615768E-3"/>
                  <c:y val="-3.2163162626573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E5-4591-AD56-26AA37849FBB}"/>
                </c:ext>
              </c:extLst>
            </c:dLbl>
            <c:dLbl>
              <c:idx val="4"/>
              <c:layout>
                <c:manualLayout>
                  <c:x val="1.5185444165871922E-3"/>
                  <c:y val="-2.948289907435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02-411B-AF7E-8CC1AB14E6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Arkusz1!$A$2:$A$14</c:f>
              <c:strCache>
                <c:ptCount val="13"/>
                <c:pt idx="0">
                  <c:v>ZSP w Zakrzowie</c:v>
                </c:pt>
                <c:pt idx="1">
                  <c:v>SP Podłęże</c:v>
                </c:pt>
                <c:pt idx="2">
                  <c:v>SP Staniątki</c:v>
                </c:pt>
                <c:pt idx="3">
                  <c:v>ZSP Zagórze</c:v>
                </c:pt>
                <c:pt idx="4">
                  <c:v>ZSP w Suchorabie</c:v>
                </c:pt>
                <c:pt idx="5">
                  <c:v>SP 2 w Niepołomicach (ul.3 Maja)</c:v>
                </c:pt>
                <c:pt idx="6">
                  <c:v>SP 1 Niepołomice (ul. Szkolna)</c:v>
                </c:pt>
                <c:pt idx="7">
                  <c:v>ZSP w  Niepołomicach</c:v>
                </c:pt>
                <c:pt idx="8">
                  <c:v>SP Wola Batorska</c:v>
                </c:pt>
                <c:pt idx="9">
                  <c:v>ZSP Wola Zabierzowska</c:v>
                </c:pt>
                <c:pt idx="10">
                  <c:v>SPzOI w Zabierzowie  Bocheńskim</c:v>
                </c:pt>
                <c:pt idx="11">
                  <c:v>SP nr 4 w Niepołomicach</c:v>
                </c:pt>
                <c:pt idx="12">
                  <c:v>suma</c:v>
                </c:pt>
              </c:strCache>
            </c:str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244</c:v>
                </c:pt>
                <c:pt idx="1">
                  <c:v>401</c:v>
                </c:pt>
                <c:pt idx="2">
                  <c:v>353</c:v>
                </c:pt>
                <c:pt idx="3">
                  <c:v>184</c:v>
                </c:pt>
                <c:pt idx="4">
                  <c:v>119</c:v>
                </c:pt>
                <c:pt idx="5">
                  <c:v>802</c:v>
                </c:pt>
                <c:pt idx="6">
                  <c:v>723</c:v>
                </c:pt>
                <c:pt idx="7">
                  <c:v>191</c:v>
                </c:pt>
                <c:pt idx="8">
                  <c:v>401</c:v>
                </c:pt>
                <c:pt idx="9">
                  <c:v>136</c:v>
                </c:pt>
                <c:pt idx="10">
                  <c:v>225</c:v>
                </c:pt>
                <c:pt idx="11">
                  <c:v>0</c:v>
                </c:pt>
                <c:pt idx="12">
                  <c:v>4283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2023/2024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0"/>
                  <c:y val="-2.948289907435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E5-4591-AD56-26AA37849FBB}"/>
                </c:ext>
              </c:extLst>
            </c:dLbl>
            <c:dLbl>
              <c:idx val="7"/>
              <c:layout>
                <c:manualLayout>
                  <c:x val="-3.0370888331744958E-3"/>
                  <c:y val="-2.6802635522144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E5-4591-AD56-26AA37849FBB}"/>
                </c:ext>
              </c:extLst>
            </c:dLbl>
            <c:dLbl>
              <c:idx val="9"/>
              <c:layout>
                <c:manualLayout>
                  <c:x val="-1.5185444165871922E-3"/>
                  <c:y val="-2.1442108417715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E5-4591-AD56-26AA37849FBB}"/>
                </c:ext>
              </c:extLst>
            </c:dLbl>
            <c:dLbl>
              <c:idx val="10"/>
              <c:layout>
                <c:manualLayout>
                  <c:x val="-1.1135863745857824E-16"/>
                  <c:y val="-3.2163162626573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E5-4591-AD56-26AA37849F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Arkusz1!$A$2:$A$14</c:f>
              <c:strCache>
                <c:ptCount val="13"/>
                <c:pt idx="0">
                  <c:v>ZSP w Zakrzowie</c:v>
                </c:pt>
                <c:pt idx="1">
                  <c:v>SP Podłęże</c:v>
                </c:pt>
                <c:pt idx="2">
                  <c:v>SP Staniątki</c:v>
                </c:pt>
                <c:pt idx="3">
                  <c:v>ZSP Zagórze</c:v>
                </c:pt>
                <c:pt idx="4">
                  <c:v>ZSP w Suchorabie</c:v>
                </c:pt>
                <c:pt idx="5">
                  <c:v>SP 2 w Niepołomicach (ul.3 Maja)</c:v>
                </c:pt>
                <c:pt idx="6">
                  <c:v>SP 1 Niepołomice (ul. Szkolna)</c:v>
                </c:pt>
                <c:pt idx="7">
                  <c:v>ZSP w  Niepołomicach</c:v>
                </c:pt>
                <c:pt idx="8">
                  <c:v>SP Wola Batorska</c:v>
                </c:pt>
                <c:pt idx="9">
                  <c:v>ZSP Wola Zabierzowska</c:v>
                </c:pt>
                <c:pt idx="10">
                  <c:v>SPzOI w Zabierzowie  Bocheńskim</c:v>
                </c:pt>
                <c:pt idx="11">
                  <c:v>SP nr 4 w Niepołomicach</c:v>
                </c:pt>
                <c:pt idx="12">
                  <c:v>suma</c:v>
                </c:pt>
              </c:strCache>
            </c:strRef>
          </c:cat>
          <c:val>
            <c:numRef>
              <c:f>Arkusz1!$C$2:$C$14</c:f>
              <c:numCache>
                <c:formatCode>General</c:formatCode>
                <c:ptCount val="13"/>
                <c:pt idx="0">
                  <c:v>222</c:v>
                </c:pt>
                <c:pt idx="1">
                  <c:v>352</c:v>
                </c:pt>
                <c:pt idx="2">
                  <c:v>301</c:v>
                </c:pt>
                <c:pt idx="3">
                  <c:v>190</c:v>
                </c:pt>
                <c:pt idx="4">
                  <c:v>121</c:v>
                </c:pt>
                <c:pt idx="5">
                  <c:v>739</c:v>
                </c:pt>
                <c:pt idx="6">
                  <c:v>716</c:v>
                </c:pt>
                <c:pt idx="7">
                  <c:v>189</c:v>
                </c:pt>
                <c:pt idx="8">
                  <c:v>340</c:v>
                </c:pt>
                <c:pt idx="9">
                  <c:v>144</c:v>
                </c:pt>
                <c:pt idx="10">
                  <c:v>236</c:v>
                </c:pt>
                <c:pt idx="11">
                  <c:v>504</c:v>
                </c:pt>
                <c:pt idx="12">
                  <c:v>4054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2024/2025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1.3401317761072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E5-4591-AD56-26AA37849FBB}"/>
                </c:ext>
              </c:extLst>
            </c:dLbl>
            <c:dLbl>
              <c:idx val="2"/>
              <c:layout>
                <c:manualLayout>
                  <c:x val="-1.5185444165871922E-3"/>
                  <c:y val="-2.1442108417716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E5-4591-AD56-26AA37849FBB}"/>
                </c:ext>
              </c:extLst>
            </c:dLbl>
            <c:dLbl>
              <c:idx val="4"/>
              <c:layout>
                <c:manualLayout>
                  <c:x val="3.0370888331743844E-3"/>
                  <c:y val="-2.9482899074359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02-411B-AF7E-8CC1AB14E625}"/>
                </c:ext>
              </c:extLst>
            </c:dLbl>
            <c:dLbl>
              <c:idx val="8"/>
              <c:layout>
                <c:manualLayout>
                  <c:x val="1.5185444165871922E-3"/>
                  <c:y val="-2.1442108417715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E5-4591-AD56-26AA37849FBB}"/>
                </c:ext>
              </c:extLst>
            </c:dLbl>
            <c:dLbl>
              <c:idx val="11"/>
              <c:layout>
                <c:manualLayout>
                  <c:x val="0"/>
                  <c:y val="-1.6081581313286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E5-4591-AD56-26AA37849F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Arkusz1!$A$2:$A$14</c:f>
              <c:strCache>
                <c:ptCount val="13"/>
                <c:pt idx="0">
                  <c:v>ZSP w Zakrzowie</c:v>
                </c:pt>
                <c:pt idx="1">
                  <c:v>SP Podłęże</c:v>
                </c:pt>
                <c:pt idx="2">
                  <c:v>SP Staniątki</c:v>
                </c:pt>
                <c:pt idx="3">
                  <c:v>ZSP Zagórze</c:v>
                </c:pt>
                <c:pt idx="4">
                  <c:v>ZSP w Suchorabie</c:v>
                </c:pt>
                <c:pt idx="5">
                  <c:v>SP 2 w Niepołomicach (ul.3 Maja)</c:v>
                </c:pt>
                <c:pt idx="6">
                  <c:v>SP 1 Niepołomice (ul. Szkolna)</c:v>
                </c:pt>
                <c:pt idx="7">
                  <c:v>ZSP w  Niepołomicach</c:v>
                </c:pt>
                <c:pt idx="8">
                  <c:v>SP Wola Batorska</c:v>
                </c:pt>
                <c:pt idx="9">
                  <c:v>ZSP Wola Zabierzowska</c:v>
                </c:pt>
                <c:pt idx="10">
                  <c:v>SPzOI w Zabierzowie  Bocheńskim</c:v>
                </c:pt>
                <c:pt idx="11">
                  <c:v>SP nr 4 w Niepołomicach</c:v>
                </c:pt>
                <c:pt idx="12">
                  <c:v>suma</c:v>
                </c:pt>
              </c:strCache>
            </c:strRef>
          </c:cat>
          <c:val>
            <c:numRef>
              <c:f>Arkusz1!$D$2:$D$14</c:f>
              <c:numCache>
                <c:formatCode>General</c:formatCode>
                <c:ptCount val="13"/>
                <c:pt idx="0">
                  <c:v>252</c:v>
                </c:pt>
                <c:pt idx="1">
                  <c:v>374</c:v>
                </c:pt>
                <c:pt idx="2">
                  <c:v>312</c:v>
                </c:pt>
                <c:pt idx="3">
                  <c:v>215</c:v>
                </c:pt>
                <c:pt idx="4">
                  <c:v>136</c:v>
                </c:pt>
                <c:pt idx="5">
                  <c:v>778</c:v>
                </c:pt>
                <c:pt idx="6">
                  <c:v>757</c:v>
                </c:pt>
                <c:pt idx="7">
                  <c:v>201</c:v>
                </c:pt>
                <c:pt idx="8">
                  <c:v>360</c:v>
                </c:pt>
                <c:pt idx="9">
                  <c:v>150</c:v>
                </c:pt>
                <c:pt idx="10">
                  <c:v>237</c:v>
                </c:pt>
                <c:pt idx="11">
                  <c:v>588</c:v>
                </c:pt>
                <c:pt idx="12">
                  <c:v>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30.09.2025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Arkusz1!$A$2:$A$14</c:f>
              <c:strCache>
                <c:ptCount val="13"/>
                <c:pt idx="0">
                  <c:v>ZSP w Zakrzowie</c:v>
                </c:pt>
                <c:pt idx="1">
                  <c:v>SP Podłęże</c:v>
                </c:pt>
                <c:pt idx="2">
                  <c:v>SP Staniątki</c:v>
                </c:pt>
                <c:pt idx="3">
                  <c:v>ZSP Zagórze</c:v>
                </c:pt>
                <c:pt idx="4">
                  <c:v>ZSP w Suchorabie</c:v>
                </c:pt>
                <c:pt idx="5">
                  <c:v>SP 2 w Niepołomicach (ul.3 Maja)</c:v>
                </c:pt>
                <c:pt idx="6">
                  <c:v>SP 1 Niepołomice (ul. Szkolna)</c:v>
                </c:pt>
                <c:pt idx="7">
                  <c:v>ZSP w  Niepołomicach</c:v>
                </c:pt>
                <c:pt idx="8">
                  <c:v>SP Wola Batorska</c:v>
                </c:pt>
                <c:pt idx="9">
                  <c:v>ZSP Wola Zabierzowska</c:v>
                </c:pt>
                <c:pt idx="10">
                  <c:v>SPzOI w Zabierzowie  Bocheńskim</c:v>
                </c:pt>
                <c:pt idx="11">
                  <c:v>SP nr 4 w Niepołomicach</c:v>
                </c:pt>
                <c:pt idx="12">
                  <c:v>suma</c:v>
                </c:pt>
              </c:strCache>
            </c:strRef>
          </c:cat>
          <c:val>
            <c:numRef>
              <c:f>Arkusz1!$E$2:$E$14</c:f>
              <c:numCache>
                <c:formatCode>General</c:formatCode>
                <c:ptCount val="13"/>
                <c:pt idx="0">
                  <c:v>256</c:v>
                </c:pt>
                <c:pt idx="1">
                  <c:v>381</c:v>
                </c:pt>
                <c:pt idx="2">
                  <c:v>321</c:v>
                </c:pt>
                <c:pt idx="3">
                  <c:v>217</c:v>
                </c:pt>
                <c:pt idx="4">
                  <c:v>137</c:v>
                </c:pt>
                <c:pt idx="5">
                  <c:v>798</c:v>
                </c:pt>
                <c:pt idx="6">
                  <c:v>813</c:v>
                </c:pt>
                <c:pt idx="7">
                  <c:v>214</c:v>
                </c:pt>
                <c:pt idx="8">
                  <c:v>375</c:v>
                </c:pt>
                <c:pt idx="9">
                  <c:v>168</c:v>
                </c:pt>
                <c:pt idx="10">
                  <c:v>232</c:v>
                </c:pt>
                <c:pt idx="11">
                  <c:v>618</c:v>
                </c:pt>
                <c:pt idx="12">
                  <c:v>4530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D4-4FE9-BC80-64CBC232C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2022/2023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CKZiU</c:v>
                </c:pt>
                <c:pt idx="1">
                  <c:v>Zespół Szkół w Niepołomicach</c:v>
                </c:pt>
                <c:pt idx="2">
                  <c:v>suma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343</c:v>
                </c:pt>
                <c:pt idx="1">
                  <c:v>571</c:v>
                </c:pt>
                <c:pt idx="2">
                  <c:v>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2023/2024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CKZiU</c:v>
                </c:pt>
                <c:pt idx="1">
                  <c:v>Zespół Szkół w Niepołomicach</c:v>
                </c:pt>
                <c:pt idx="2">
                  <c:v>suma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349</c:v>
                </c:pt>
                <c:pt idx="1">
                  <c:v>615</c:v>
                </c:pt>
                <c:pt idx="2">
                  <c:v>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2024/2025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CKZiU</c:v>
                </c:pt>
                <c:pt idx="1">
                  <c:v>Zespół Szkół w Niepołomicach</c:v>
                </c:pt>
                <c:pt idx="2">
                  <c:v>suma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377</c:v>
                </c:pt>
                <c:pt idx="1">
                  <c:v>614</c:v>
                </c:pt>
                <c:pt idx="2">
                  <c:v>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30.09.2025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Arkusz1!$A$2:$A$4</c:f>
              <c:strCache>
                <c:ptCount val="3"/>
                <c:pt idx="0">
                  <c:v>CKZiU</c:v>
                </c:pt>
                <c:pt idx="1">
                  <c:v>Zespół Szkół w Niepołomicach</c:v>
                </c:pt>
                <c:pt idx="2">
                  <c:v>suma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395</c:v>
                </c:pt>
                <c:pt idx="1">
                  <c:v>716</c:v>
                </c:pt>
                <c:pt idx="2">
                  <c:v>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A6-4258-A735-D4F050B56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rgbClr val="FFFFFF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NIEPOŁOMICE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lumMod val="114000"/>
                  </a:schemeClr>
                </a:gs>
                <a:gs pos="100000">
                  <a:schemeClr val="accent2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p3d/>
          </c:spPr>
          <c:invertIfNegative val="0"/>
          <c:cat>
            <c:strRef>
              <c:f>Arkusz1!$A$2:$A$5</c:f>
              <c:strCache>
                <c:ptCount val="4"/>
                <c:pt idx="0">
                  <c:v>LO</c:v>
                </c:pt>
                <c:pt idx="1">
                  <c:v>TECH</c:v>
                </c:pt>
                <c:pt idx="3">
                  <c:v>ZS JPII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0.96</c:v>
                </c:pt>
                <c:pt idx="1">
                  <c:v>0.92</c:v>
                </c:pt>
                <c:pt idx="3" formatCode="0.00%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1-4B5F-B328-A0B09AEA8B9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POLSKA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p3d/>
          </c:spPr>
          <c:invertIfNegative val="0"/>
          <c:cat>
            <c:strRef>
              <c:f>Arkusz1!$A$2:$A$5</c:f>
              <c:strCache>
                <c:ptCount val="4"/>
                <c:pt idx="0">
                  <c:v>LO</c:v>
                </c:pt>
                <c:pt idx="1">
                  <c:v>TECH</c:v>
                </c:pt>
                <c:pt idx="3">
                  <c:v>ZS JPII</c:v>
                </c:pt>
              </c:strCache>
            </c:strRef>
          </c:cat>
          <c:val>
            <c:numRef>
              <c:f>Arkusz1!$C$2:$C$5</c:f>
              <c:numCache>
                <c:formatCode>0%</c:formatCode>
                <c:ptCount val="4"/>
                <c:pt idx="0">
                  <c:v>0.90400000000000003</c:v>
                </c:pt>
                <c:pt idx="1">
                  <c:v>0.79500000000000004</c:v>
                </c:pt>
                <c:pt idx="3" formatCode="0.00%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1-4B5F-B328-A0B09AEA8B9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MAŁOPOLSKA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8000"/>
                    <a:lumMod val="114000"/>
                  </a:schemeClr>
                </a:gs>
                <a:gs pos="100000">
                  <a:schemeClr val="accent6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p3d/>
          </c:spPr>
          <c:invertIfNegative val="0"/>
          <c:cat>
            <c:strRef>
              <c:f>Arkusz1!$A$2:$A$5</c:f>
              <c:strCache>
                <c:ptCount val="4"/>
                <c:pt idx="0">
                  <c:v>LO</c:v>
                </c:pt>
                <c:pt idx="1">
                  <c:v>TECH</c:v>
                </c:pt>
                <c:pt idx="3">
                  <c:v>ZS JPII</c:v>
                </c:pt>
              </c:strCache>
            </c:strRef>
          </c:cat>
          <c:val>
            <c:numRef>
              <c:f>Arkusz1!$D$2:$D$5</c:f>
              <c:numCache>
                <c:formatCode>0%</c:formatCode>
                <c:ptCount val="4"/>
                <c:pt idx="0">
                  <c:v>0.93300000000000005</c:v>
                </c:pt>
                <c:pt idx="1">
                  <c:v>0.873</c:v>
                </c:pt>
                <c:pt idx="3">
                  <c:v>0.89500000000000002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21-4B5F-B328-A0B09AEA8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3520256"/>
        <c:axId val="203534336"/>
        <c:axId val="0"/>
      </c:bar3DChart>
      <c:catAx>
        <c:axId val="20352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3534336"/>
        <c:crosses val="autoZero"/>
        <c:auto val="1"/>
        <c:lblAlgn val="ctr"/>
        <c:lblOffset val="100"/>
        <c:noMultiLvlLbl val="0"/>
      </c:catAx>
      <c:valAx>
        <c:axId val="20353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352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Wysokość subwencji oświatowej w 2024r.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Przedszkole Samorządowe w Podłężu</c:v>
                </c:pt>
                <c:pt idx="1">
                  <c:v>Przedszkole Samorządowe z OI w Zabierzowie Bocheńskim</c:v>
                </c:pt>
                <c:pt idx="2">
                  <c:v>Przedszkole Samorządowe w Woli Batorskiej</c:v>
                </c:pt>
                <c:pt idx="3">
                  <c:v>Przedszkole Samorządowe nr 1 w Niepołomicach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395397.36</c:v>
                </c:pt>
                <c:pt idx="1">
                  <c:v>1226698.2</c:v>
                </c:pt>
                <c:pt idx="2">
                  <c:v>179171.16</c:v>
                </c:pt>
                <c:pt idx="3">
                  <c:v>702739.8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Dochody przedszkoli w 2024r.</c:v>
                </c:pt>
              </c:strCache>
            </c:strRef>
          </c:tx>
          <c:spPr>
            <a:solidFill>
              <a:srgbClr val="9D360E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Przedszkole Samorządowe w Podłężu</c:v>
                </c:pt>
                <c:pt idx="1">
                  <c:v>Przedszkole Samorządowe z OI w Zabierzowie Bocheńskim</c:v>
                </c:pt>
                <c:pt idx="2">
                  <c:v>Przedszkole Samorządowe w Woli Batorskiej</c:v>
                </c:pt>
                <c:pt idx="3">
                  <c:v>Przedszkole Samorządowe nr 1 w Niepołomicach</c:v>
                </c:pt>
              </c:strCache>
            </c:strRef>
          </c:cat>
          <c:val>
            <c:numRef>
              <c:f>Arkusz1!$C$2:$C$5</c:f>
              <c:numCache>
                <c:formatCode>#,##0.00</c:formatCode>
                <c:ptCount val="4"/>
                <c:pt idx="0">
                  <c:v>385367.57</c:v>
                </c:pt>
                <c:pt idx="1">
                  <c:v>198725.81</c:v>
                </c:pt>
                <c:pt idx="2">
                  <c:v>466502.53</c:v>
                </c:pt>
                <c:pt idx="3">
                  <c:v>380647.02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Wykonanie planu budżetowego za rok 2024r.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Przedszkole Samorządowe w Podłężu</c:v>
                </c:pt>
                <c:pt idx="1">
                  <c:v>Przedszkole Samorządowe z OI w Zabierzowie Bocheńskim</c:v>
                </c:pt>
                <c:pt idx="2">
                  <c:v>Przedszkole Samorządowe w Woli Batorskiej</c:v>
                </c:pt>
                <c:pt idx="3">
                  <c:v>Przedszkole Samorządowe nr 1 w Niepołomicach</c:v>
                </c:pt>
              </c:strCache>
            </c:strRef>
          </c:cat>
          <c:val>
            <c:numRef>
              <c:f>Arkusz1!$D$2:$D$5</c:f>
              <c:numCache>
                <c:formatCode>#,##0.00</c:formatCode>
                <c:ptCount val="4"/>
                <c:pt idx="0">
                  <c:v>3349694.81</c:v>
                </c:pt>
                <c:pt idx="1">
                  <c:v>2909141.87</c:v>
                </c:pt>
                <c:pt idx="2">
                  <c:v>3039663.72</c:v>
                </c:pt>
                <c:pt idx="3">
                  <c:v>3921735.61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chemeClr val="bg1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495600064449761"/>
          <c:y val="1.7997386150312149E-2"/>
          <c:w val="0.77504399935550239"/>
          <c:h val="0.732300549985927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Wysokość subwencji oświatowej w 2024r.</c:v>
                </c:pt>
              </c:strCache>
            </c:strRef>
          </c:tx>
          <c:spPr>
            <a:solidFill>
              <a:srgbClr val="1E5155">
                <a:lumMod val="40000"/>
                <a:lumOff val="60000"/>
              </a:srgbClr>
            </a:solidFill>
          </c:spPr>
          <c:invertIfNegative val="0"/>
          <c:cat>
            <c:strRef>
              <c:f>Arkusz1!$A$2:$A$16</c:f>
              <c:strCache>
                <c:ptCount val="15"/>
                <c:pt idx="0">
                  <c:v>PN Baby Boom nr 2</c:v>
                </c:pt>
                <c:pt idx="1">
                  <c:v>PN Służebniczki</c:v>
                </c:pt>
                <c:pt idx="2">
                  <c:v>PN Eko-Park w Niepołomicach</c:v>
                </c:pt>
                <c:pt idx="3">
                  <c:v>PN Słoneczna Kraina w Niepołomicach</c:v>
                </c:pt>
                <c:pt idx="4">
                  <c:v>PN Turkusowe </c:v>
                </c:pt>
                <c:pt idx="5">
                  <c:v>PN Fair Play NECO</c:v>
                </c:pt>
                <c:pt idx="6">
                  <c:v>PN Pliszka</c:v>
                </c:pt>
                <c:pt idx="7">
                  <c:v>PN Entliczek</c:v>
                </c:pt>
                <c:pt idx="8">
                  <c:v>PN Augustianki</c:v>
                </c:pt>
                <c:pt idx="9">
                  <c:v>PN Leśne Szumisie</c:v>
                </c:pt>
                <c:pt idx="10">
                  <c:v>PN Tygrysek</c:v>
                </c:pt>
                <c:pt idx="11">
                  <c:v>PN Happy Fun</c:v>
                </c:pt>
                <c:pt idx="12">
                  <c:v>PN Fair Play Sandkasse</c:v>
                </c:pt>
                <c:pt idx="13">
                  <c:v>PN Olimpijskie</c:v>
                </c:pt>
                <c:pt idx="14">
                  <c:v>PN Razem</c:v>
                </c:pt>
              </c:strCache>
            </c:strRef>
          </c:cat>
          <c:val>
            <c:numRef>
              <c:f>Arkusz1!$B$2:$B$16</c:f>
              <c:numCache>
                <c:formatCode>#,##0.00</c:formatCode>
                <c:ptCount val="15"/>
                <c:pt idx="0">
                  <c:v>59701.440000000002</c:v>
                </c:pt>
                <c:pt idx="1">
                  <c:v>135507.6</c:v>
                </c:pt>
                <c:pt idx="2">
                  <c:v>246528.6</c:v>
                </c:pt>
                <c:pt idx="3">
                  <c:v>503770.8</c:v>
                </c:pt>
                <c:pt idx="4">
                  <c:v>361311.12</c:v>
                </c:pt>
                <c:pt idx="5">
                  <c:v>162052.20000000001</c:v>
                </c:pt>
                <c:pt idx="6">
                  <c:v>715094.64</c:v>
                </c:pt>
                <c:pt idx="7">
                  <c:v>248166.48</c:v>
                </c:pt>
                <c:pt idx="8">
                  <c:v>331687.2</c:v>
                </c:pt>
                <c:pt idx="9">
                  <c:v>154741.20000000001</c:v>
                </c:pt>
                <c:pt idx="10">
                  <c:v>345541.68</c:v>
                </c:pt>
                <c:pt idx="11">
                  <c:v>54876</c:v>
                </c:pt>
                <c:pt idx="12">
                  <c:v>43900.800000000003</c:v>
                </c:pt>
                <c:pt idx="13">
                  <c:v>321963.59999999998</c:v>
                </c:pt>
                <c:pt idx="14">
                  <c:v>3684843.36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b"/>
        <c:majorGridlines/>
        <c:numFmt formatCode="#,##0.00" sourceLinked="1"/>
        <c:majorTickMark val="none"/>
        <c:minorTickMark val="none"/>
        <c:tickLblPos val="nextTo"/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>
                <a:solidFill>
                  <a:srgbClr val="FFFFFF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Wysokość subwencji oświatowej w 2024r.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Arkusz1!$A$2:$A$13</c:f>
              <c:strCache>
                <c:ptCount val="12"/>
                <c:pt idx="0">
                  <c:v>SP nr 1 w Niepołomicach </c:v>
                </c:pt>
                <c:pt idx="1">
                  <c:v>SP nr 2 w Niepołomicach</c:v>
                </c:pt>
                <c:pt idx="2">
                  <c:v>SP im. Adama Mickiewicza w Staniątkach</c:v>
                </c:pt>
                <c:pt idx="3">
                  <c:v>SP im. Wincentego Witosa w Woli Batorskiej</c:v>
                </c:pt>
                <c:pt idx="4">
                  <c:v>SP im. Św. Jadwigi Królowej Polski w Podłężu</c:v>
                </c:pt>
                <c:pt idx="5">
                  <c:v>SP z O. I. w Zabierzowie Bocheńskim</c:v>
                </c:pt>
                <c:pt idx="6">
                  <c:v>ZSP w Woli Zabierzowskiej</c:v>
                </c:pt>
                <c:pt idx="7">
                  <c:v>ZSP w Suchorabie</c:v>
                </c:pt>
                <c:pt idx="8">
                  <c:v>ZSP w Zakrzowie</c:v>
                </c:pt>
                <c:pt idx="9">
                  <c:v>ZSP w Niepołomicach</c:v>
                </c:pt>
                <c:pt idx="10">
                  <c:v>ZSP w Zagórzu</c:v>
                </c:pt>
                <c:pt idx="11">
                  <c:v>SP nr 4 w Niepolomicach</c:v>
                </c:pt>
              </c:strCache>
            </c:strRef>
          </c:cat>
          <c:val>
            <c:numRef>
              <c:f>Arkusz1!$B$2:$B$13</c:f>
              <c:numCache>
                <c:formatCode>#,##0.00</c:formatCode>
                <c:ptCount val="12"/>
                <c:pt idx="0">
                  <c:v>6902047.7800000003</c:v>
                </c:pt>
                <c:pt idx="1">
                  <c:v>7278414.0899999999</c:v>
                </c:pt>
                <c:pt idx="2">
                  <c:v>4031312.04</c:v>
                </c:pt>
                <c:pt idx="3">
                  <c:v>4572117.7699999996</c:v>
                </c:pt>
                <c:pt idx="4">
                  <c:v>4917971.71</c:v>
                </c:pt>
                <c:pt idx="5">
                  <c:v>5147172.9000000004</c:v>
                </c:pt>
                <c:pt idx="6">
                  <c:v>1881537.66</c:v>
                </c:pt>
                <c:pt idx="7">
                  <c:v>1671229.76</c:v>
                </c:pt>
                <c:pt idx="8">
                  <c:v>2749083.39</c:v>
                </c:pt>
                <c:pt idx="9">
                  <c:v>1478682.92</c:v>
                </c:pt>
                <c:pt idx="10">
                  <c:v>2066480.02</c:v>
                </c:pt>
                <c:pt idx="11">
                  <c:v>5415451.1699999999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Dochody szkół w 2024r.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Arkusz1!$A$2:$A$13</c:f>
              <c:strCache>
                <c:ptCount val="12"/>
                <c:pt idx="0">
                  <c:v>SP nr 1 w Niepołomicach </c:v>
                </c:pt>
                <c:pt idx="1">
                  <c:v>SP nr 2 w Niepołomicach</c:v>
                </c:pt>
                <c:pt idx="2">
                  <c:v>SP im. Adama Mickiewicza w Staniątkach</c:v>
                </c:pt>
                <c:pt idx="3">
                  <c:v>SP im. Wincentego Witosa w Woli Batorskiej</c:v>
                </c:pt>
                <c:pt idx="4">
                  <c:v>SP im. Św. Jadwigi Królowej Polski w Podłężu</c:v>
                </c:pt>
                <c:pt idx="5">
                  <c:v>SP z O. I. w Zabierzowie Bocheńskim</c:v>
                </c:pt>
                <c:pt idx="6">
                  <c:v>ZSP w Woli Zabierzowskiej</c:v>
                </c:pt>
                <c:pt idx="7">
                  <c:v>ZSP w Suchorabie</c:v>
                </c:pt>
                <c:pt idx="8">
                  <c:v>ZSP w Zakrzowie</c:v>
                </c:pt>
                <c:pt idx="9">
                  <c:v>ZSP w Niepołomicach</c:v>
                </c:pt>
                <c:pt idx="10">
                  <c:v>ZSP w Zagórzu</c:v>
                </c:pt>
                <c:pt idx="11">
                  <c:v>SP nr 4 w Niepolomicach</c:v>
                </c:pt>
              </c:strCache>
            </c:strRef>
          </c:cat>
          <c:val>
            <c:numRef>
              <c:f>Arkusz1!$C$2:$C$13</c:f>
              <c:numCache>
                <c:formatCode>#,##0.00</c:formatCode>
                <c:ptCount val="12"/>
                <c:pt idx="0">
                  <c:v>9322.4</c:v>
                </c:pt>
                <c:pt idx="1">
                  <c:v>10838.95</c:v>
                </c:pt>
                <c:pt idx="2">
                  <c:v>5268.59</c:v>
                </c:pt>
                <c:pt idx="3">
                  <c:v>158570.14000000001</c:v>
                </c:pt>
                <c:pt idx="4">
                  <c:v>226.47</c:v>
                </c:pt>
                <c:pt idx="5">
                  <c:v>4305.68</c:v>
                </c:pt>
                <c:pt idx="6">
                  <c:v>206114.87</c:v>
                </c:pt>
                <c:pt idx="7">
                  <c:v>25388.400000000001</c:v>
                </c:pt>
                <c:pt idx="8">
                  <c:v>297740.13</c:v>
                </c:pt>
                <c:pt idx="9">
                  <c:v>167170.04</c:v>
                </c:pt>
                <c:pt idx="10">
                  <c:v>174424.27</c:v>
                </c:pt>
                <c:pt idx="11">
                  <c:v>135405.48000000001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Wykonanie planu budżetowego za rok 2024r.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Arkusz1!$A$2:$A$13</c:f>
              <c:strCache>
                <c:ptCount val="12"/>
                <c:pt idx="0">
                  <c:v>SP nr 1 w Niepołomicach </c:v>
                </c:pt>
                <c:pt idx="1">
                  <c:v>SP nr 2 w Niepołomicach</c:v>
                </c:pt>
                <c:pt idx="2">
                  <c:v>SP im. Adama Mickiewicza w Staniątkach</c:v>
                </c:pt>
                <c:pt idx="3">
                  <c:v>SP im. Wincentego Witosa w Woli Batorskiej</c:v>
                </c:pt>
                <c:pt idx="4">
                  <c:v>SP im. Św. Jadwigi Królowej Polski w Podłężu</c:v>
                </c:pt>
                <c:pt idx="5">
                  <c:v>SP z O. I. w Zabierzowie Bocheńskim</c:v>
                </c:pt>
                <c:pt idx="6">
                  <c:v>ZSP w Woli Zabierzowskiej</c:v>
                </c:pt>
                <c:pt idx="7">
                  <c:v>ZSP w Suchorabie</c:v>
                </c:pt>
                <c:pt idx="8">
                  <c:v>ZSP w Zakrzowie</c:v>
                </c:pt>
                <c:pt idx="9">
                  <c:v>ZSP w Niepołomicach</c:v>
                </c:pt>
                <c:pt idx="10">
                  <c:v>ZSP w Zagórzu</c:v>
                </c:pt>
                <c:pt idx="11">
                  <c:v>SP nr 4 w Niepolomicach</c:v>
                </c:pt>
              </c:strCache>
            </c:strRef>
          </c:cat>
          <c:val>
            <c:numRef>
              <c:f>Arkusz1!$D$2:$D$13</c:f>
              <c:numCache>
                <c:formatCode>#,##0.00</c:formatCode>
                <c:ptCount val="12"/>
                <c:pt idx="0">
                  <c:v>9159913.4499999993</c:v>
                </c:pt>
                <c:pt idx="1">
                  <c:v>10678435.1</c:v>
                </c:pt>
                <c:pt idx="2">
                  <c:v>5582721.0499999998</c:v>
                </c:pt>
                <c:pt idx="3">
                  <c:v>6301281.5300000003</c:v>
                </c:pt>
                <c:pt idx="4">
                  <c:v>6334542.7199999997</c:v>
                </c:pt>
                <c:pt idx="5">
                  <c:v>6952269.5099999998</c:v>
                </c:pt>
                <c:pt idx="6">
                  <c:v>4397107.92</c:v>
                </c:pt>
                <c:pt idx="7">
                  <c:v>2984250.6</c:v>
                </c:pt>
                <c:pt idx="8">
                  <c:v>5088013.63</c:v>
                </c:pt>
                <c:pt idx="9">
                  <c:v>4147238.11</c:v>
                </c:pt>
                <c:pt idx="10">
                  <c:v>4338942.91</c:v>
                </c:pt>
                <c:pt idx="11">
                  <c:v>7005249.5199999996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1"/>
        <c:axPos val="l"/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.00" sourceLinked="1"/>
        <c:majorTickMark val="none"/>
        <c:minorTickMark val="none"/>
        <c:tickLblPos val="nextTo"/>
        <c:crossAx val="7994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545607448000211"/>
          <c:y val="0"/>
          <c:w val="0.48639083385455961"/>
          <c:h val="0.10646398730294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Wysokość subwencji oświatowej w 2024r.</c:v>
                </c:pt>
              </c:strCache>
            </c:strRef>
          </c:tx>
          <c:invertIfNegative val="0"/>
          <c:cat>
            <c:strRef>
              <c:f>Arkusz1!$A$2:$A$3</c:f>
              <c:strCache>
                <c:ptCount val="2"/>
                <c:pt idx="0">
                  <c:v>Zespół Szkół w Niepołomicach</c:v>
                </c:pt>
                <c:pt idx="1">
                  <c:v>Centrum Kształcenia Zawodowego i Ustawicznego w Niepołomicach</c:v>
                </c:pt>
              </c:strCache>
            </c:strRef>
          </c:cat>
          <c:val>
            <c:numRef>
              <c:f>Arkusz1!$B$2:$B$3</c:f>
              <c:numCache>
                <c:formatCode>#,##0.00</c:formatCode>
                <c:ptCount val="2"/>
                <c:pt idx="0">
                  <c:v>7334797.4100000001</c:v>
                </c:pt>
                <c:pt idx="1">
                  <c:v>3263457.86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F6-41FC-AD58-E44D513AB96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Dochody szkół w 2024r.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Arkusz1!$A$2:$A$3</c:f>
              <c:strCache>
                <c:ptCount val="2"/>
                <c:pt idx="0">
                  <c:v>Zespół Szkół w Niepołomicach</c:v>
                </c:pt>
                <c:pt idx="1">
                  <c:v>Centrum Kształcenia Zawodowego i Ustawicznego w Niepołomicach</c:v>
                </c:pt>
              </c:strCache>
            </c:strRef>
          </c:cat>
          <c:val>
            <c:numRef>
              <c:f>Arkusz1!$C$2:$C$3</c:f>
              <c:numCache>
                <c:formatCode>#,##0.00</c:formatCode>
                <c:ptCount val="2"/>
                <c:pt idx="0">
                  <c:v>17852.43</c:v>
                </c:pt>
                <c:pt idx="1">
                  <c:v>1425.14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F6-41FC-AD58-E44D513AB96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Wykonanie planu budżetowego za rok 2024r.</c:v>
                </c:pt>
              </c:strCache>
            </c:strRef>
          </c:tx>
          <c:invertIfNegative val="0"/>
          <c:cat>
            <c:strRef>
              <c:f>Arkusz1!$A$2:$A$3</c:f>
              <c:strCache>
                <c:ptCount val="2"/>
                <c:pt idx="0">
                  <c:v>Zespół Szkół w Niepołomicach</c:v>
                </c:pt>
                <c:pt idx="1">
                  <c:v>Centrum Kształcenia Zawodowego i Ustawicznego w Niepołomicach</c:v>
                </c:pt>
              </c:strCache>
            </c:strRef>
          </c:cat>
          <c:val>
            <c:numRef>
              <c:f>Arkusz1!$D$2:$D$3</c:f>
              <c:numCache>
                <c:formatCode>#,##0.00</c:formatCode>
                <c:ptCount val="2"/>
                <c:pt idx="0">
                  <c:v>10373416.42</c:v>
                </c:pt>
                <c:pt idx="1">
                  <c:v>4507644.4800000004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F6-41FC-AD58-E44D513AB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948032"/>
        <c:axId val="84094976"/>
      </c:barChart>
      <c:catAx>
        <c:axId val="7994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094976"/>
        <c:crosses val="autoZero"/>
        <c:auto val="1"/>
        <c:lblAlgn val="ctr"/>
        <c:lblOffset val="100"/>
        <c:noMultiLvlLbl val="0"/>
      </c:catAx>
      <c:valAx>
        <c:axId val="84094976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crossAx val="799480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rgbClr val="FFFFFF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4D710-9B82-4C71-807B-B04B91D9F902}" type="doc">
      <dgm:prSet loTypeId="urn:microsoft.com/office/officeart/2005/8/layout/radial3" loCatId="relationship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6CF607B1-F07C-4963-B7C5-BA0049F75279}">
      <dgm:prSet phldrT="[Tekst]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dirty="0"/>
            <a:t>Gmina Niepołomice</a:t>
          </a:r>
        </a:p>
      </dgm:t>
    </dgm:pt>
    <dgm:pt modelId="{56F2AE75-B863-48F6-B370-ABAD9284ABCA}" type="parTrans" cxnId="{3FF26F55-67DA-4473-8673-7607B228E565}">
      <dgm:prSet/>
      <dgm:spPr/>
      <dgm:t>
        <a:bodyPr/>
        <a:lstStyle/>
        <a:p>
          <a:endParaRPr lang="pl-PL"/>
        </a:p>
      </dgm:t>
    </dgm:pt>
    <dgm:pt modelId="{5BA4E55C-0688-438D-B824-924AC9229721}" type="sibTrans" cxnId="{3FF26F55-67DA-4473-8673-7607B228E565}">
      <dgm:prSet/>
      <dgm:spPr/>
      <dgm:t>
        <a:bodyPr/>
        <a:lstStyle/>
        <a:p>
          <a:endParaRPr lang="pl-PL"/>
        </a:p>
      </dgm:t>
    </dgm:pt>
    <dgm:pt modelId="{46CD7717-CF4E-4CCA-A180-E650492531B3}">
      <dgm:prSet phldrT="[Teks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u="sng" dirty="0"/>
            <a:t>Kluby Dziecięce:</a:t>
          </a:r>
          <a:endParaRPr lang="pl-PL" sz="1000" dirty="0"/>
        </a:p>
      </dgm:t>
    </dgm:pt>
    <dgm:pt modelId="{AAA97323-1965-4139-A26E-E8B89C1736E6}" type="parTrans" cxnId="{E1F9B504-3B00-48B7-891F-8B4205A7FF4D}">
      <dgm:prSet/>
      <dgm:spPr/>
      <dgm:t>
        <a:bodyPr/>
        <a:lstStyle/>
        <a:p>
          <a:endParaRPr lang="pl-PL"/>
        </a:p>
      </dgm:t>
    </dgm:pt>
    <dgm:pt modelId="{473423A0-28CC-4E56-8318-BF19BCC8C29C}" type="sibTrans" cxnId="{E1F9B504-3B00-48B7-891F-8B4205A7FF4D}">
      <dgm:prSet/>
      <dgm:spPr/>
      <dgm:t>
        <a:bodyPr/>
        <a:lstStyle/>
        <a:p>
          <a:endParaRPr lang="pl-PL"/>
        </a:p>
      </dgm:t>
    </dgm:pt>
    <dgm:pt modelId="{23DE1CA0-A53C-4560-87D3-EA2B0615FA0E}">
      <dgm:prSet phldrT="[Teks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u="sng" dirty="0"/>
            <a:t>Szkoły Podstawowe i Zespoły Szkolno - Przedszkolne:</a:t>
          </a:r>
        </a:p>
        <a:p>
          <a:endParaRPr lang="pl-PL" sz="1000" dirty="0"/>
        </a:p>
      </dgm:t>
    </dgm:pt>
    <dgm:pt modelId="{FBC3259C-98A6-47D9-8E15-711D05E059D3}" type="parTrans" cxnId="{1D159CFF-3831-461B-949C-1DAC76F848DF}">
      <dgm:prSet/>
      <dgm:spPr/>
      <dgm:t>
        <a:bodyPr/>
        <a:lstStyle/>
        <a:p>
          <a:endParaRPr lang="pl-PL"/>
        </a:p>
      </dgm:t>
    </dgm:pt>
    <dgm:pt modelId="{4CB82E50-D65E-40B6-8C30-38177EDF17BF}" type="sibTrans" cxnId="{1D159CFF-3831-461B-949C-1DAC76F848DF}">
      <dgm:prSet/>
      <dgm:spPr/>
      <dgm:t>
        <a:bodyPr/>
        <a:lstStyle/>
        <a:p>
          <a:endParaRPr lang="pl-PL"/>
        </a:p>
      </dgm:t>
    </dgm:pt>
    <dgm:pt modelId="{3FE85028-4575-4F8C-9DF8-4BB98885593F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u="sng" dirty="0"/>
            <a:t>Przedszkola Samorządowe:</a:t>
          </a:r>
        </a:p>
        <a:p>
          <a:endParaRPr lang="pl-PL" sz="1000" dirty="0"/>
        </a:p>
      </dgm:t>
    </dgm:pt>
    <dgm:pt modelId="{6EE6EDE5-C11E-412C-98B1-4CCBD5471F20}" type="sibTrans" cxnId="{673BC1D7-88CE-458B-B76B-6CC8A474A3C8}">
      <dgm:prSet/>
      <dgm:spPr/>
      <dgm:t>
        <a:bodyPr/>
        <a:lstStyle/>
        <a:p>
          <a:endParaRPr lang="pl-PL"/>
        </a:p>
      </dgm:t>
    </dgm:pt>
    <dgm:pt modelId="{72662F8B-BD61-4A12-B9DA-5540FEBFEB67}" type="parTrans" cxnId="{673BC1D7-88CE-458B-B76B-6CC8A474A3C8}">
      <dgm:prSet/>
      <dgm:spPr/>
      <dgm:t>
        <a:bodyPr/>
        <a:lstStyle/>
        <a:p>
          <a:endParaRPr lang="pl-PL"/>
        </a:p>
      </dgm:t>
    </dgm:pt>
    <dgm:pt modelId="{3231D682-5F4E-4F8C-98FA-4D82574D0E5E}">
      <dgm:prSet phldrT="[Teks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b="1" u="sng" dirty="0"/>
            <a:t>Placówka oświatowa:</a:t>
          </a:r>
        </a:p>
        <a:p>
          <a:r>
            <a:rPr lang="pl-PL" sz="1000" b="1" u="sng" dirty="0"/>
            <a:t> </a:t>
          </a:r>
          <a:r>
            <a:rPr lang="pl-PL" sz="1000" dirty="0"/>
            <a:t>Młodzieżowe Obserwatorium Astronomiczne im. Kazimierza Kordylewskiego w Niepołomicach</a:t>
          </a:r>
        </a:p>
      </dgm:t>
    </dgm:pt>
    <dgm:pt modelId="{1B45EEEC-637E-4882-AADC-7EF0C2346164}" type="parTrans" cxnId="{23970E53-B2D2-4776-85E4-9AAB45F88A42}">
      <dgm:prSet/>
      <dgm:spPr/>
      <dgm:t>
        <a:bodyPr/>
        <a:lstStyle/>
        <a:p>
          <a:endParaRPr lang="pl-PL"/>
        </a:p>
      </dgm:t>
    </dgm:pt>
    <dgm:pt modelId="{6722AC07-5903-4A73-80AE-A3FC40C654D2}" type="sibTrans" cxnId="{23970E53-B2D2-4776-85E4-9AAB45F88A42}">
      <dgm:prSet/>
      <dgm:spPr/>
      <dgm:t>
        <a:bodyPr/>
        <a:lstStyle/>
        <a:p>
          <a:endParaRPr lang="pl-PL"/>
        </a:p>
      </dgm:t>
    </dgm:pt>
    <dgm:pt modelId="{5E15391C-E166-47F0-AF60-B81C6FC35AAA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pl-PL" sz="1000" dirty="0"/>
            <a:t>Zespół Klubów dziecięcych w skład którego wchodzą: Klub dziecięcy  „Pod Bociusiem" w Woli Zabierzowskiej, oraz Klub dziecięcy  ,, Agatka’’ w Woli Batorskiej.</a:t>
          </a:r>
        </a:p>
      </dgm:t>
    </dgm:pt>
    <dgm:pt modelId="{7C48DCDA-9F60-4895-8243-D7E1593E0342}" type="parTrans" cxnId="{855C0914-9813-4F05-81E4-4D664EAEF3BC}">
      <dgm:prSet/>
      <dgm:spPr/>
      <dgm:t>
        <a:bodyPr/>
        <a:lstStyle/>
        <a:p>
          <a:endParaRPr lang="pl-PL"/>
        </a:p>
      </dgm:t>
    </dgm:pt>
    <dgm:pt modelId="{41FA5E3E-BBDB-472B-AD4B-F0DBB566E1CE}" type="sibTrans" cxnId="{855C0914-9813-4F05-81E4-4D664EAEF3BC}">
      <dgm:prSet/>
      <dgm:spPr/>
      <dgm:t>
        <a:bodyPr/>
        <a:lstStyle/>
        <a:p>
          <a:endParaRPr lang="pl-PL"/>
        </a:p>
      </dgm:t>
    </dgm:pt>
    <dgm:pt modelId="{3847126B-E04A-44BC-8823-8B44CF90E046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pl-PL" sz="1000" dirty="0"/>
            <a:t>Klub dziecięcy ,, Jacek’’ w Woli Batorskiej.</a:t>
          </a:r>
        </a:p>
      </dgm:t>
    </dgm:pt>
    <dgm:pt modelId="{C014C96A-6158-43A8-9BD1-DAC5C878F857}" type="parTrans" cxnId="{8C85EFDB-6D22-4AD8-81E6-4BCBF3A73427}">
      <dgm:prSet/>
      <dgm:spPr/>
      <dgm:t>
        <a:bodyPr/>
        <a:lstStyle/>
        <a:p>
          <a:endParaRPr lang="pl-PL"/>
        </a:p>
      </dgm:t>
    </dgm:pt>
    <dgm:pt modelId="{11786CD9-091C-4B1F-AAB1-18C024521B81}" type="sibTrans" cxnId="{8C85EFDB-6D22-4AD8-81E6-4BCBF3A73427}">
      <dgm:prSet/>
      <dgm:spPr/>
      <dgm:t>
        <a:bodyPr/>
        <a:lstStyle/>
        <a:p>
          <a:endParaRPr lang="pl-PL"/>
        </a:p>
      </dgm:t>
    </dgm:pt>
    <dgm:pt modelId="{E6F3DAC5-E3E0-4304-8A5E-06C70524B445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Przedszkole Samorządowe Nr 1 w Niepołomicach</a:t>
          </a:r>
        </a:p>
      </dgm:t>
    </dgm:pt>
    <dgm:pt modelId="{9C8604E3-29E3-48C5-A1C2-8447E45FCB11}" type="parTrans" cxnId="{4F70E043-92E2-4383-A5FC-D9746306E0D5}">
      <dgm:prSet/>
      <dgm:spPr/>
      <dgm:t>
        <a:bodyPr/>
        <a:lstStyle/>
        <a:p>
          <a:endParaRPr lang="pl-PL"/>
        </a:p>
      </dgm:t>
    </dgm:pt>
    <dgm:pt modelId="{2B4CE2C4-E7A7-40B0-96D1-214B44353C9B}" type="sibTrans" cxnId="{4F70E043-92E2-4383-A5FC-D9746306E0D5}">
      <dgm:prSet/>
      <dgm:spPr/>
      <dgm:t>
        <a:bodyPr/>
        <a:lstStyle/>
        <a:p>
          <a:endParaRPr lang="pl-PL"/>
        </a:p>
      </dgm:t>
    </dgm:pt>
    <dgm:pt modelId="{ECFAE243-F55F-4EDA-BF07-095033FBF0C2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Przedszkole Samorządowe w Woli Batorskiej</a:t>
          </a:r>
        </a:p>
      </dgm:t>
    </dgm:pt>
    <dgm:pt modelId="{D3482063-ECEB-49C1-B4A6-995F3C337BE1}" type="parTrans" cxnId="{11F65147-3D3B-4EE5-9FF7-49D96C53FAF9}">
      <dgm:prSet/>
      <dgm:spPr/>
      <dgm:t>
        <a:bodyPr/>
        <a:lstStyle/>
        <a:p>
          <a:endParaRPr lang="pl-PL"/>
        </a:p>
      </dgm:t>
    </dgm:pt>
    <dgm:pt modelId="{3EDEC0E0-62A9-490B-843F-FA9A51D95E59}" type="sibTrans" cxnId="{11F65147-3D3B-4EE5-9FF7-49D96C53FAF9}">
      <dgm:prSet/>
      <dgm:spPr/>
      <dgm:t>
        <a:bodyPr/>
        <a:lstStyle/>
        <a:p>
          <a:endParaRPr lang="pl-PL"/>
        </a:p>
      </dgm:t>
    </dgm:pt>
    <dgm:pt modelId="{D1E5A199-5CB1-46DD-9BA3-CFD0EA2FBD24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Przedszkole Samorządowe im. Św. Kingi w Podłężu</a:t>
          </a:r>
        </a:p>
      </dgm:t>
    </dgm:pt>
    <dgm:pt modelId="{D1756C6F-F2DC-4590-855D-6494F5B843EC}" type="parTrans" cxnId="{40D3B15E-9644-485E-BB4B-E4E16274D560}">
      <dgm:prSet/>
      <dgm:spPr/>
      <dgm:t>
        <a:bodyPr/>
        <a:lstStyle/>
        <a:p>
          <a:endParaRPr lang="pl-PL"/>
        </a:p>
      </dgm:t>
    </dgm:pt>
    <dgm:pt modelId="{3D76E30C-9B19-47F7-B9BD-021D37151555}" type="sibTrans" cxnId="{40D3B15E-9644-485E-BB4B-E4E16274D560}">
      <dgm:prSet/>
      <dgm:spPr/>
      <dgm:t>
        <a:bodyPr/>
        <a:lstStyle/>
        <a:p>
          <a:endParaRPr lang="pl-PL"/>
        </a:p>
      </dgm:t>
    </dgm:pt>
    <dgm:pt modelId="{6A663749-C5FF-4ADC-B713-9930CEDFFDD1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Przedszkole Samorządowe z Oddziałami Integracyjnymi w Zabierzowie Bocheńskim </a:t>
          </a:r>
        </a:p>
      </dgm:t>
    </dgm:pt>
    <dgm:pt modelId="{15568D1C-DFD0-47DF-805F-A9C4BBE903EC}" type="parTrans" cxnId="{79775B09-315F-45D6-8DFB-A9A9F2310BB3}">
      <dgm:prSet/>
      <dgm:spPr/>
      <dgm:t>
        <a:bodyPr/>
        <a:lstStyle/>
        <a:p>
          <a:endParaRPr lang="pl-PL"/>
        </a:p>
      </dgm:t>
    </dgm:pt>
    <dgm:pt modelId="{46AFB5EC-D557-4588-AE49-1F7CB2C06FE8}" type="sibTrans" cxnId="{79775B09-315F-45D6-8DFB-A9A9F2310BB3}">
      <dgm:prSet/>
      <dgm:spPr/>
      <dgm:t>
        <a:bodyPr/>
        <a:lstStyle/>
        <a:p>
          <a:endParaRPr lang="pl-PL"/>
        </a:p>
      </dgm:t>
    </dgm:pt>
    <dgm:pt modelId="{BE85A938-7D3D-4572-A169-A44BBDD53CEB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Szkoła Podstawowa nr 1 im. Tadeusza Kościuszki w Niepołomicach</a:t>
          </a:r>
        </a:p>
      </dgm:t>
    </dgm:pt>
    <dgm:pt modelId="{D67E7166-2C98-4E58-B43B-2F96F8585028}" type="parTrans" cxnId="{1EAB4A0D-2F15-434C-B917-E78EB38FA627}">
      <dgm:prSet/>
      <dgm:spPr/>
      <dgm:t>
        <a:bodyPr/>
        <a:lstStyle/>
        <a:p>
          <a:endParaRPr lang="pl-PL"/>
        </a:p>
      </dgm:t>
    </dgm:pt>
    <dgm:pt modelId="{21E43454-9E33-4F8E-8CEE-BC25A3A15C9B}" type="sibTrans" cxnId="{1EAB4A0D-2F15-434C-B917-E78EB38FA627}">
      <dgm:prSet/>
      <dgm:spPr/>
      <dgm:t>
        <a:bodyPr/>
        <a:lstStyle/>
        <a:p>
          <a:endParaRPr lang="pl-PL"/>
        </a:p>
      </dgm:t>
    </dgm:pt>
    <dgm:pt modelId="{24615189-114E-4A58-9BC1-39F6EE4D3B44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Szkoła Podstawowa nr 2 im. Króla Kazimierza Wielkiego w Niepołomicach </a:t>
          </a:r>
        </a:p>
      </dgm:t>
    </dgm:pt>
    <dgm:pt modelId="{57E2B7E8-30CA-42E5-9A28-1C4F60FA43A8}" type="parTrans" cxnId="{169D97E8-1B2B-41F9-B605-5DE6D644415C}">
      <dgm:prSet/>
      <dgm:spPr/>
      <dgm:t>
        <a:bodyPr/>
        <a:lstStyle/>
        <a:p>
          <a:endParaRPr lang="pl-PL"/>
        </a:p>
      </dgm:t>
    </dgm:pt>
    <dgm:pt modelId="{C916CF77-3036-4ACE-B29D-1BB65D39E014}" type="sibTrans" cxnId="{169D97E8-1B2B-41F9-B605-5DE6D644415C}">
      <dgm:prSet/>
      <dgm:spPr/>
      <dgm:t>
        <a:bodyPr/>
        <a:lstStyle/>
        <a:p>
          <a:endParaRPr lang="pl-PL"/>
        </a:p>
      </dgm:t>
    </dgm:pt>
    <dgm:pt modelId="{BF3F12C7-4AB6-443F-8E72-DBE5459486E2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Szkoła Podstawowa im Adama Mickiewicza w Staniątkach</a:t>
          </a:r>
        </a:p>
      </dgm:t>
    </dgm:pt>
    <dgm:pt modelId="{24BB9E8A-EEBF-489C-A34B-22FAC93CF18D}" type="parTrans" cxnId="{4B800B7F-94B3-45D0-8B23-BAD243DF12B9}">
      <dgm:prSet/>
      <dgm:spPr/>
      <dgm:t>
        <a:bodyPr/>
        <a:lstStyle/>
        <a:p>
          <a:endParaRPr lang="pl-PL"/>
        </a:p>
      </dgm:t>
    </dgm:pt>
    <dgm:pt modelId="{7C540784-2B6E-4018-8B16-8E87625B6A51}" type="sibTrans" cxnId="{4B800B7F-94B3-45D0-8B23-BAD243DF12B9}">
      <dgm:prSet/>
      <dgm:spPr/>
      <dgm:t>
        <a:bodyPr/>
        <a:lstStyle/>
        <a:p>
          <a:endParaRPr lang="pl-PL"/>
        </a:p>
      </dgm:t>
    </dgm:pt>
    <dgm:pt modelId="{F7FE9AD3-E693-4679-B23E-B87DAAF1E523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ZSP (Szkoła Podstawowa im. Jana Matejki w Woli Zabierzowskiej)</a:t>
          </a:r>
        </a:p>
      </dgm:t>
    </dgm:pt>
    <dgm:pt modelId="{53738254-60C3-41DB-906D-40087EDBE323}" type="parTrans" cxnId="{B403AE01-2F34-4705-B11A-75AB143ED758}">
      <dgm:prSet/>
      <dgm:spPr/>
      <dgm:t>
        <a:bodyPr/>
        <a:lstStyle/>
        <a:p>
          <a:endParaRPr lang="pl-PL"/>
        </a:p>
      </dgm:t>
    </dgm:pt>
    <dgm:pt modelId="{8D5E6096-8A5D-4DF8-A553-2304893157B3}" type="sibTrans" cxnId="{B403AE01-2F34-4705-B11A-75AB143ED758}">
      <dgm:prSet/>
      <dgm:spPr/>
      <dgm:t>
        <a:bodyPr/>
        <a:lstStyle/>
        <a:p>
          <a:endParaRPr lang="pl-PL"/>
        </a:p>
      </dgm:t>
    </dgm:pt>
    <dgm:pt modelId="{9DA3C7FB-92E3-4F94-BFEC-D82852D19D85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Szkoła Podstawowa im. Wincentego Witosa w Woli Batorskiej</a:t>
          </a:r>
        </a:p>
      </dgm:t>
    </dgm:pt>
    <dgm:pt modelId="{F4DF8D48-76B5-43EB-A869-B02948BD9268}" type="parTrans" cxnId="{AF87B5E4-C7AA-4AE7-ACDB-1FA49A390CD8}">
      <dgm:prSet/>
      <dgm:spPr/>
      <dgm:t>
        <a:bodyPr/>
        <a:lstStyle/>
        <a:p>
          <a:endParaRPr lang="pl-PL"/>
        </a:p>
      </dgm:t>
    </dgm:pt>
    <dgm:pt modelId="{BAB33672-0065-4F34-97C2-8BE669AC22F8}" type="sibTrans" cxnId="{AF87B5E4-C7AA-4AE7-ACDB-1FA49A390CD8}">
      <dgm:prSet/>
      <dgm:spPr/>
      <dgm:t>
        <a:bodyPr/>
        <a:lstStyle/>
        <a:p>
          <a:endParaRPr lang="pl-PL"/>
        </a:p>
      </dgm:t>
    </dgm:pt>
    <dgm:pt modelId="{573A6351-B451-4B25-AABB-1556633C69A9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ZSP (Szkoła Podstawowa im. Stanisława Wyspiańskiego w Suchorabie)</a:t>
          </a:r>
        </a:p>
      </dgm:t>
    </dgm:pt>
    <dgm:pt modelId="{E7A8DC33-6BDB-45EE-B917-E5DA3251C217}" type="parTrans" cxnId="{38849A03-4908-4AF1-BFC0-95C3EEB97E1B}">
      <dgm:prSet/>
      <dgm:spPr/>
      <dgm:t>
        <a:bodyPr/>
        <a:lstStyle/>
        <a:p>
          <a:endParaRPr lang="pl-PL"/>
        </a:p>
      </dgm:t>
    </dgm:pt>
    <dgm:pt modelId="{617E3EF8-11AC-4D9E-A80A-0632F7B89B40}" type="sibTrans" cxnId="{38849A03-4908-4AF1-BFC0-95C3EEB97E1B}">
      <dgm:prSet/>
      <dgm:spPr/>
      <dgm:t>
        <a:bodyPr/>
        <a:lstStyle/>
        <a:p>
          <a:endParaRPr lang="pl-PL"/>
        </a:p>
      </dgm:t>
    </dgm:pt>
    <dgm:pt modelId="{2975329D-5AA8-4354-97CC-4BC2E48B3170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ZSP (Szkoła Podstawowa im. Św. Jana Bosko w Zakrzowie)</a:t>
          </a:r>
        </a:p>
      </dgm:t>
    </dgm:pt>
    <dgm:pt modelId="{DB6B71AE-6005-45DD-8EB5-69BC9D750C97}" type="parTrans" cxnId="{6FF35437-6ABB-4A8D-8F8E-86A584B424C0}">
      <dgm:prSet/>
      <dgm:spPr/>
      <dgm:t>
        <a:bodyPr/>
        <a:lstStyle/>
        <a:p>
          <a:endParaRPr lang="pl-PL"/>
        </a:p>
      </dgm:t>
    </dgm:pt>
    <dgm:pt modelId="{49BFE580-EA04-48C0-AE10-53C9765A410D}" type="sibTrans" cxnId="{6FF35437-6ABB-4A8D-8F8E-86A584B424C0}">
      <dgm:prSet/>
      <dgm:spPr/>
      <dgm:t>
        <a:bodyPr/>
        <a:lstStyle/>
        <a:p>
          <a:endParaRPr lang="pl-PL"/>
        </a:p>
      </dgm:t>
    </dgm:pt>
    <dgm:pt modelId="{E694F5C6-EE6A-4FAC-B853-12661893E6BF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Szkoła Podstawowa im. Świętej. Jadwigi Królowej Polski w Podłężu</a:t>
          </a:r>
        </a:p>
      </dgm:t>
    </dgm:pt>
    <dgm:pt modelId="{8BBD690A-1F67-4D20-BBB3-579EB566B3B3}" type="parTrans" cxnId="{512DFF1C-AC97-404A-8DA5-1D5FCE812650}">
      <dgm:prSet/>
      <dgm:spPr/>
      <dgm:t>
        <a:bodyPr/>
        <a:lstStyle/>
        <a:p>
          <a:endParaRPr lang="pl-PL"/>
        </a:p>
      </dgm:t>
    </dgm:pt>
    <dgm:pt modelId="{D0ACFDFC-318A-4D34-9D7B-B8C02E33DD92}" type="sibTrans" cxnId="{512DFF1C-AC97-404A-8DA5-1D5FCE812650}">
      <dgm:prSet/>
      <dgm:spPr/>
      <dgm:t>
        <a:bodyPr/>
        <a:lstStyle/>
        <a:p>
          <a:endParaRPr lang="pl-PL"/>
        </a:p>
      </dgm:t>
    </dgm:pt>
    <dgm:pt modelId="{F2486EA3-017B-48E8-9BBD-892F0683C9D5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ZSP (Szkoła Podstawowa Nr 3 im. Włodzimierza Puchalskiego w Niepołomicach)</a:t>
          </a:r>
        </a:p>
      </dgm:t>
    </dgm:pt>
    <dgm:pt modelId="{361E30EE-86D6-4058-8D62-B72F4003C898}" type="parTrans" cxnId="{2B199EAC-2B19-4795-AA34-33A114697AE9}">
      <dgm:prSet/>
      <dgm:spPr/>
      <dgm:t>
        <a:bodyPr/>
        <a:lstStyle/>
        <a:p>
          <a:endParaRPr lang="pl-PL"/>
        </a:p>
      </dgm:t>
    </dgm:pt>
    <dgm:pt modelId="{36744D4A-6616-4C8C-9B62-9DE8E3B90ADC}" type="sibTrans" cxnId="{2B199EAC-2B19-4795-AA34-33A114697AE9}">
      <dgm:prSet/>
      <dgm:spPr/>
      <dgm:t>
        <a:bodyPr/>
        <a:lstStyle/>
        <a:p>
          <a:endParaRPr lang="pl-PL"/>
        </a:p>
      </dgm:t>
    </dgm:pt>
    <dgm:pt modelId="{AB4D288F-05FC-4703-9604-A409913D6E08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ZSP (Szkoła Podstawowa im. Marszałka Józefa Piłsudskiego w Zagórzu)</a:t>
          </a:r>
        </a:p>
      </dgm:t>
    </dgm:pt>
    <dgm:pt modelId="{3BFDAB18-A798-4C8A-96DD-CC9508B572F3}" type="parTrans" cxnId="{6DF06744-0730-43C6-B224-2708CAACEFB7}">
      <dgm:prSet/>
      <dgm:spPr/>
      <dgm:t>
        <a:bodyPr/>
        <a:lstStyle/>
        <a:p>
          <a:endParaRPr lang="pl-PL"/>
        </a:p>
      </dgm:t>
    </dgm:pt>
    <dgm:pt modelId="{3B013A9E-453D-433C-AD38-323E0D89EE3D}" type="sibTrans" cxnId="{6DF06744-0730-43C6-B224-2708CAACEFB7}">
      <dgm:prSet/>
      <dgm:spPr/>
      <dgm:t>
        <a:bodyPr/>
        <a:lstStyle/>
        <a:p>
          <a:endParaRPr lang="pl-PL"/>
        </a:p>
      </dgm:t>
    </dgm:pt>
    <dgm:pt modelId="{4038F45A-AAF6-41F1-9580-D36DB294DA9C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dirty="0"/>
            <a:t>Szkoła Podstawowa z Oddziałami Integracyjnymi im. Stefana Żeromskiego w Zabierzowie Bocheńskim </a:t>
          </a:r>
        </a:p>
      </dgm:t>
    </dgm:pt>
    <dgm:pt modelId="{5C071E15-8715-4244-BB4F-0BD8F1CE37BA}" type="parTrans" cxnId="{741B965C-78C4-46EB-89D5-8D4214D0B6A1}">
      <dgm:prSet/>
      <dgm:spPr/>
      <dgm:t>
        <a:bodyPr/>
        <a:lstStyle/>
        <a:p>
          <a:endParaRPr lang="pl-PL"/>
        </a:p>
      </dgm:t>
    </dgm:pt>
    <dgm:pt modelId="{E195D484-D462-47D0-BFDA-E11651069DA3}" type="sibTrans" cxnId="{741B965C-78C4-46EB-89D5-8D4214D0B6A1}">
      <dgm:prSet/>
      <dgm:spPr/>
      <dgm:t>
        <a:bodyPr/>
        <a:lstStyle/>
        <a:p>
          <a:endParaRPr lang="pl-PL"/>
        </a:p>
      </dgm:t>
    </dgm:pt>
    <dgm:pt modelId="{65CBE70C-B63A-421C-B4F4-A74F4632F402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u="sng" dirty="0"/>
            <a:t>Szkoły ponadpodstawowe:</a:t>
          </a:r>
        </a:p>
        <a:p>
          <a:endParaRPr lang="pl-PL" sz="1000" dirty="0"/>
        </a:p>
      </dgm:t>
    </dgm:pt>
    <dgm:pt modelId="{7B7AF51A-B239-421B-AF17-DF1856929379}" type="sibTrans" cxnId="{6516CE03-91E7-4B8B-A898-2A641B0DE03F}">
      <dgm:prSet/>
      <dgm:spPr/>
      <dgm:t>
        <a:bodyPr/>
        <a:lstStyle/>
        <a:p>
          <a:endParaRPr lang="pl-PL"/>
        </a:p>
      </dgm:t>
    </dgm:pt>
    <dgm:pt modelId="{7BAB1997-35E0-45AB-9E5A-ADF053DDC090}" type="parTrans" cxnId="{6516CE03-91E7-4B8B-A898-2A641B0DE03F}">
      <dgm:prSet/>
      <dgm:spPr/>
      <dgm:t>
        <a:bodyPr/>
        <a:lstStyle/>
        <a:p>
          <a:endParaRPr lang="pl-PL"/>
        </a:p>
      </dgm:t>
    </dgm:pt>
    <dgm:pt modelId="{D15D5916-1F65-4594-B1BE-163ACD71F1DC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Zespół   Szkół  im.   Ojca   Świętego  Jana  Pawła  II  w  Niepołomicach (Liceum Ogólnokształcące i Technikum).</a:t>
          </a:r>
        </a:p>
      </dgm:t>
    </dgm:pt>
    <dgm:pt modelId="{7E415C23-B759-48F8-988A-52CE27173ABC}" type="sibTrans" cxnId="{387EDC1A-8E75-4956-921C-B44C0718A201}">
      <dgm:prSet/>
      <dgm:spPr/>
      <dgm:t>
        <a:bodyPr/>
        <a:lstStyle/>
        <a:p>
          <a:endParaRPr lang="pl-PL"/>
        </a:p>
      </dgm:t>
    </dgm:pt>
    <dgm:pt modelId="{3019EBA8-0371-47C8-9EFF-E58C6FDEA7EC}" type="parTrans" cxnId="{387EDC1A-8E75-4956-921C-B44C0718A201}">
      <dgm:prSet/>
      <dgm:spPr/>
      <dgm:t>
        <a:bodyPr/>
        <a:lstStyle/>
        <a:p>
          <a:endParaRPr lang="pl-PL"/>
        </a:p>
      </dgm:t>
    </dgm:pt>
    <dgm:pt modelId="{97D1F4D5-6FD6-4319-B540-4BF599D33841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r>
            <a:rPr lang="pl-PL" sz="1000" dirty="0"/>
            <a:t>Centrum Kształcenia Zawodowego i Ustawicznego w Niepołomicach ( Branżowa Szkoła I stopnia, Liceum Ogólnokształcące dla Dorosłych, Technikum).</a:t>
          </a:r>
        </a:p>
      </dgm:t>
    </dgm:pt>
    <dgm:pt modelId="{7C4D594B-5DE7-4B12-BA42-D0CB0A6E2A4F}" type="sibTrans" cxnId="{B5244286-3346-4226-B221-0CB3E10C144C}">
      <dgm:prSet/>
      <dgm:spPr/>
      <dgm:t>
        <a:bodyPr/>
        <a:lstStyle/>
        <a:p>
          <a:endParaRPr lang="pl-PL"/>
        </a:p>
      </dgm:t>
    </dgm:pt>
    <dgm:pt modelId="{582B32CA-7AD2-4B2C-8A22-4E1736B875AC}" type="parTrans" cxnId="{B5244286-3346-4226-B221-0CB3E10C144C}">
      <dgm:prSet/>
      <dgm:spPr/>
      <dgm:t>
        <a:bodyPr/>
        <a:lstStyle/>
        <a:p>
          <a:endParaRPr lang="pl-PL"/>
        </a:p>
      </dgm:t>
    </dgm:pt>
    <dgm:pt modelId="{FC78CF03-E76D-4E17-A082-EED3FA0F6FEE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endParaRPr lang="pl-PL" sz="1000" dirty="0"/>
        </a:p>
      </dgm:t>
    </dgm:pt>
    <dgm:pt modelId="{C1E5BB82-1FF4-4C9F-8796-58C863FC83EA}" type="parTrans" cxnId="{30BD2C7F-742E-48ED-933E-C7E8D38E8800}">
      <dgm:prSet/>
      <dgm:spPr/>
      <dgm:t>
        <a:bodyPr/>
        <a:lstStyle/>
        <a:p>
          <a:endParaRPr lang="pl-PL"/>
        </a:p>
      </dgm:t>
    </dgm:pt>
    <dgm:pt modelId="{0E646412-5566-4B4C-8EDA-FC3CE21FDA5F}" type="sibTrans" cxnId="{30BD2C7F-742E-48ED-933E-C7E8D38E8800}">
      <dgm:prSet/>
      <dgm:spPr/>
      <dgm:t>
        <a:bodyPr/>
        <a:lstStyle/>
        <a:p>
          <a:endParaRPr lang="pl-PL"/>
        </a:p>
      </dgm:t>
    </dgm:pt>
    <dgm:pt modelId="{583C7CEB-7189-49B1-AC29-A06BE8B33875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endParaRPr lang="pl-PL" sz="1000" dirty="0"/>
        </a:p>
      </dgm:t>
    </dgm:pt>
    <dgm:pt modelId="{0B6609B7-F819-4BC7-94DA-2988E4CAFFB0}" type="parTrans" cxnId="{438BE3BF-C5F0-4CC3-B951-E73314774F09}">
      <dgm:prSet/>
      <dgm:spPr/>
      <dgm:t>
        <a:bodyPr/>
        <a:lstStyle/>
        <a:p>
          <a:endParaRPr lang="pl-PL"/>
        </a:p>
      </dgm:t>
    </dgm:pt>
    <dgm:pt modelId="{079BE581-1354-4A6C-BD21-02622A11D4AD}" type="sibTrans" cxnId="{438BE3BF-C5F0-4CC3-B951-E73314774F09}">
      <dgm:prSet/>
      <dgm:spPr/>
      <dgm:t>
        <a:bodyPr/>
        <a:lstStyle/>
        <a:p>
          <a:endParaRPr lang="pl-PL"/>
        </a:p>
      </dgm:t>
    </dgm:pt>
    <dgm:pt modelId="{225A349C-0742-4367-AF39-8A6031B18F4D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endParaRPr lang="pl-PL" sz="1000" dirty="0"/>
        </a:p>
      </dgm:t>
    </dgm:pt>
    <dgm:pt modelId="{33F789EF-C86D-478C-9501-2323C19F57F1}" type="parTrans" cxnId="{4D39B45F-9CD1-4EE7-8622-733B2DD34731}">
      <dgm:prSet/>
      <dgm:spPr/>
      <dgm:t>
        <a:bodyPr/>
        <a:lstStyle/>
        <a:p>
          <a:endParaRPr lang="pl-PL"/>
        </a:p>
      </dgm:t>
    </dgm:pt>
    <dgm:pt modelId="{EA8A09B8-8FEA-4677-BB73-37BC54E80BCD}" type="sibTrans" cxnId="{4D39B45F-9CD1-4EE7-8622-733B2DD34731}">
      <dgm:prSet/>
      <dgm:spPr/>
      <dgm:t>
        <a:bodyPr/>
        <a:lstStyle/>
        <a:p>
          <a:endParaRPr lang="pl-PL"/>
        </a:p>
      </dgm:t>
    </dgm:pt>
    <dgm:pt modelId="{076A927C-0C96-49BA-BB55-627F7B2281E6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*"/>
          </a:pPr>
          <a:endParaRPr lang="pl-PL" sz="1000" dirty="0"/>
        </a:p>
      </dgm:t>
    </dgm:pt>
    <dgm:pt modelId="{C7BBA963-23A6-4688-9838-71CC1264EA79}" type="parTrans" cxnId="{C8E56AFD-C62A-4858-B417-5BE79815AA27}">
      <dgm:prSet/>
      <dgm:spPr/>
      <dgm:t>
        <a:bodyPr/>
        <a:lstStyle/>
        <a:p>
          <a:endParaRPr lang="pl-PL"/>
        </a:p>
      </dgm:t>
    </dgm:pt>
    <dgm:pt modelId="{DD7428B9-CED1-401C-95D5-6084DC27CEBD}" type="sibTrans" cxnId="{C8E56AFD-C62A-4858-B417-5BE79815AA27}">
      <dgm:prSet/>
      <dgm:spPr/>
      <dgm:t>
        <a:bodyPr/>
        <a:lstStyle/>
        <a:p>
          <a:endParaRPr lang="pl-PL"/>
        </a:p>
      </dgm:t>
    </dgm:pt>
    <dgm:pt modelId="{5618AF4F-69BC-46D7-A701-A01E0EB49FC9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l-PL" sz="1000" dirty="0"/>
            <a:t>Szkoła Podstawowa nr 4 w Niepołomicach</a:t>
          </a:r>
        </a:p>
      </dgm:t>
    </dgm:pt>
    <dgm:pt modelId="{41D4B937-0DB4-4D23-999D-FF744018258E}" type="parTrans" cxnId="{8E57C0FE-977C-410B-9B37-8FAE5C7CEBFC}">
      <dgm:prSet/>
      <dgm:spPr/>
      <dgm:t>
        <a:bodyPr/>
        <a:lstStyle/>
        <a:p>
          <a:endParaRPr lang="pl-PL"/>
        </a:p>
      </dgm:t>
    </dgm:pt>
    <dgm:pt modelId="{03EB1F45-E212-4362-8B9F-05F55DEDECD5}" type="sibTrans" cxnId="{8E57C0FE-977C-410B-9B37-8FAE5C7CEBFC}">
      <dgm:prSet/>
      <dgm:spPr/>
      <dgm:t>
        <a:bodyPr/>
        <a:lstStyle/>
        <a:p>
          <a:endParaRPr lang="pl-PL"/>
        </a:p>
      </dgm:t>
    </dgm:pt>
    <dgm:pt modelId="{8C3881F8-EE1C-4EB9-802F-89051988A29E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pl-PL" sz="1000" dirty="0"/>
            <a:t>Klub dziecięcy „JAŚ”,</a:t>
          </a:r>
        </a:p>
      </dgm:t>
    </dgm:pt>
    <dgm:pt modelId="{23BE0DA4-DBD2-472D-BD0D-F407F3EAAAF3}" type="parTrans" cxnId="{95800E7B-71D6-40F3-8E95-7FDE16056732}">
      <dgm:prSet/>
      <dgm:spPr/>
      <dgm:t>
        <a:bodyPr/>
        <a:lstStyle/>
        <a:p>
          <a:endParaRPr lang="pl-PL"/>
        </a:p>
      </dgm:t>
    </dgm:pt>
    <dgm:pt modelId="{4DC1E8B2-7537-4840-8A38-003368C209E9}" type="sibTrans" cxnId="{95800E7B-71D6-40F3-8E95-7FDE16056732}">
      <dgm:prSet/>
      <dgm:spPr/>
      <dgm:t>
        <a:bodyPr/>
        <a:lstStyle/>
        <a:p>
          <a:endParaRPr lang="pl-PL"/>
        </a:p>
      </dgm:t>
    </dgm:pt>
    <dgm:pt modelId="{44726DCA-A255-4D79-931F-747A61A55519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pl-PL" sz="1000" dirty="0"/>
            <a:t>Klub dziecięcy „Małgosia”.</a:t>
          </a:r>
        </a:p>
      </dgm:t>
    </dgm:pt>
    <dgm:pt modelId="{5AAB9A65-32BE-44D1-ABE9-2CC1831649A8}" type="parTrans" cxnId="{03A564F0-8394-4B2D-8438-B450F8516187}">
      <dgm:prSet/>
      <dgm:spPr/>
      <dgm:t>
        <a:bodyPr/>
        <a:lstStyle/>
        <a:p>
          <a:endParaRPr lang="pl-PL"/>
        </a:p>
      </dgm:t>
    </dgm:pt>
    <dgm:pt modelId="{75647EDC-CE32-4CF8-9B30-C88BCB6AD5B5}" type="sibTrans" cxnId="{03A564F0-8394-4B2D-8438-B450F8516187}">
      <dgm:prSet/>
      <dgm:spPr/>
      <dgm:t>
        <a:bodyPr/>
        <a:lstStyle/>
        <a:p>
          <a:endParaRPr lang="pl-PL"/>
        </a:p>
      </dgm:t>
    </dgm:pt>
    <dgm:pt modelId="{4A90307C-44AD-4699-B9A3-8A73E0D40CEF}" type="pres">
      <dgm:prSet presAssocID="{A8D4D710-9B82-4C71-807B-B04B91D9F902}" presName="composite" presStyleCnt="0">
        <dgm:presLayoutVars>
          <dgm:chMax val="1"/>
          <dgm:dir/>
          <dgm:resizeHandles val="exact"/>
        </dgm:presLayoutVars>
      </dgm:prSet>
      <dgm:spPr/>
    </dgm:pt>
    <dgm:pt modelId="{5ECDDF7F-78D7-48AE-B5B6-B9EDE853BC05}" type="pres">
      <dgm:prSet presAssocID="{A8D4D710-9B82-4C71-807B-B04B91D9F902}" presName="radial" presStyleCnt="0">
        <dgm:presLayoutVars>
          <dgm:animLvl val="ctr"/>
        </dgm:presLayoutVars>
      </dgm:prSet>
      <dgm:spPr/>
    </dgm:pt>
    <dgm:pt modelId="{D3292705-1D65-4678-9D65-C9F911599123}" type="pres">
      <dgm:prSet presAssocID="{6CF607B1-F07C-4963-B7C5-BA0049F75279}" presName="centerShape" presStyleLbl="vennNode1" presStyleIdx="0" presStyleCnt="6" custScaleX="39397" custScaleY="43497" custLinFactNeighborX="-24043" custLinFactNeighborY="-7145"/>
      <dgm:spPr>
        <a:prstGeom prst="rect">
          <a:avLst/>
        </a:prstGeom>
      </dgm:spPr>
    </dgm:pt>
    <dgm:pt modelId="{05A44C74-4645-4095-B1EB-CD43E8ACDA6C}" type="pres">
      <dgm:prSet presAssocID="{46CD7717-CF4E-4CCA-A180-E650492531B3}" presName="node" presStyleLbl="vennNode1" presStyleIdx="1" presStyleCnt="6" custScaleX="230540" custScaleY="233173" custRadScaleRad="173598" custRadScaleInc="-95398">
        <dgm:presLayoutVars>
          <dgm:bulletEnabled val="1"/>
        </dgm:presLayoutVars>
      </dgm:prSet>
      <dgm:spPr>
        <a:prstGeom prst="rect">
          <a:avLst/>
        </a:prstGeom>
      </dgm:spPr>
    </dgm:pt>
    <dgm:pt modelId="{A5D4C053-B18E-4647-9D7A-EA7C51622542}" type="pres">
      <dgm:prSet presAssocID="{3FE85028-4575-4F8C-9DF8-4BB98885593F}" presName="node" presStyleLbl="vennNode1" presStyleIdx="2" presStyleCnt="6" custScaleX="323345" custScaleY="191617" custRadScaleRad="160598" custRadScaleInc="-11645">
        <dgm:presLayoutVars>
          <dgm:bulletEnabled val="1"/>
        </dgm:presLayoutVars>
      </dgm:prSet>
      <dgm:spPr>
        <a:prstGeom prst="rect">
          <a:avLst/>
        </a:prstGeom>
      </dgm:spPr>
    </dgm:pt>
    <dgm:pt modelId="{B209AA09-0988-4C91-A447-BFB7FF4EA74E}" type="pres">
      <dgm:prSet presAssocID="{23DE1CA0-A53C-4560-87D3-EA2B0615FA0E}" presName="node" presStyleLbl="vennNode1" presStyleIdx="3" presStyleCnt="6" custScaleX="488159" custScaleY="323885" custRadScaleRad="119498" custRadScaleInc="-36705">
        <dgm:presLayoutVars>
          <dgm:bulletEnabled val="1"/>
        </dgm:presLayoutVars>
      </dgm:prSet>
      <dgm:spPr>
        <a:prstGeom prst="rect">
          <a:avLst/>
        </a:prstGeom>
      </dgm:spPr>
    </dgm:pt>
    <dgm:pt modelId="{57839375-5573-4203-BDFB-F43759E6319F}" type="pres">
      <dgm:prSet presAssocID="{65CBE70C-B63A-421C-B4F4-A74F4632F402}" presName="node" presStyleLbl="vennNode1" presStyleIdx="4" presStyleCnt="6" custScaleX="275645" custScaleY="232151" custRadScaleRad="172606" custRadScaleInc="41447">
        <dgm:presLayoutVars>
          <dgm:bulletEnabled val="1"/>
        </dgm:presLayoutVars>
      </dgm:prSet>
      <dgm:spPr>
        <a:prstGeom prst="rect">
          <a:avLst/>
        </a:prstGeom>
      </dgm:spPr>
    </dgm:pt>
    <dgm:pt modelId="{10BA3069-2515-4FA8-A64B-AE41F319870D}" type="pres">
      <dgm:prSet presAssocID="{3231D682-5F4E-4F8C-98FA-4D82574D0E5E}" presName="node" presStyleLbl="vennNode1" presStyleIdx="5" presStyleCnt="6" custScaleX="205002" custScaleY="135749" custRadScaleRad="86901" custRadScaleInc="96960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403AE01-2F34-4705-B11A-75AB143ED758}" srcId="{23DE1CA0-A53C-4560-87D3-EA2B0615FA0E}" destId="{F7FE9AD3-E693-4679-B23E-B87DAAF1E523}" srcOrd="3" destOrd="0" parTransId="{53738254-60C3-41DB-906D-40087EDBE323}" sibTransId="{8D5E6096-8A5D-4DF8-A553-2304893157B3}"/>
    <dgm:cxn modelId="{38849A03-4908-4AF1-BFC0-95C3EEB97E1B}" srcId="{23DE1CA0-A53C-4560-87D3-EA2B0615FA0E}" destId="{573A6351-B451-4B25-AABB-1556633C69A9}" srcOrd="5" destOrd="0" parTransId="{E7A8DC33-6BDB-45EE-B917-E5DA3251C217}" sibTransId="{617E3EF8-11AC-4D9E-A80A-0632F7B89B40}"/>
    <dgm:cxn modelId="{6516CE03-91E7-4B8B-A898-2A641B0DE03F}" srcId="{6CF607B1-F07C-4963-B7C5-BA0049F75279}" destId="{65CBE70C-B63A-421C-B4F4-A74F4632F402}" srcOrd="3" destOrd="0" parTransId="{7BAB1997-35E0-45AB-9E5A-ADF053DDC090}" sibTransId="{7B7AF51A-B239-421B-AF17-DF1856929379}"/>
    <dgm:cxn modelId="{E1F9B504-3B00-48B7-891F-8B4205A7FF4D}" srcId="{6CF607B1-F07C-4963-B7C5-BA0049F75279}" destId="{46CD7717-CF4E-4CCA-A180-E650492531B3}" srcOrd="0" destOrd="0" parTransId="{AAA97323-1965-4139-A26E-E8B89C1736E6}" sibTransId="{473423A0-28CC-4E56-8318-BF19BCC8C29C}"/>
    <dgm:cxn modelId="{79775B09-315F-45D6-8DFB-A9A9F2310BB3}" srcId="{3FE85028-4575-4F8C-9DF8-4BB98885593F}" destId="{6A663749-C5FF-4ADC-B713-9930CEDFFDD1}" srcOrd="6" destOrd="0" parTransId="{15568D1C-DFD0-47DF-805F-A9C4BBE903EC}" sibTransId="{46AFB5EC-D557-4588-AE49-1F7CB2C06FE8}"/>
    <dgm:cxn modelId="{8096F00B-17E5-4085-8C57-F410C9463F3E}" type="presOf" srcId="{5E15391C-E166-47F0-AF60-B81C6FC35AAA}" destId="{05A44C74-4645-4095-B1EB-CD43E8ACDA6C}" srcOrd="0" destOrd="1" presId="urn:microsoft.com/office/officeart/2005/8/layout/radial3"/>
    <dgm:cxn modelId="{1EAB4A0D-2F15-434C-B917-E78EB38FA627}" srcId="{23DE1CA0-A53C-4560-87D3-EA2B0615FA0E}" destId="{BE85A938-7D3D-4572-A169-A44BBDD53CEB}" srcOrd="0" destOrd="0" parTransId="{D67E7166-2C98-4E58-B43B-2F96F8585028}" sibTransId="{21E43454-9E33-4F8E-8CEE-BC25A3A15C9B}"/>
    <dgm:cxn modelId="{18F4BD0F-C099-4D48-A580-D4D1B9E24C87}" type="presOf" srcId="{BE85A938-7D3D-4572-A169-A44BBDD53CEB}" destId="{B209AA09-0988-4C91-A447-BFB7FF4EA74E}" srcOrd="0" destOrd="1" presId="urn:microsoft.com/office/officeart/2005/8/layout/radial3"/>
    <dgm:cxn modelId="{96ACB210-9ACE-42A9-950F-B018FD60E89E}" type="presOf" srcId="{BF3F12C7-4AB6-443F-8E72-DBE5459486E2}" destId="{B209AA09-0988-4C91-A447-BFB7FF4EA74E}" srcOrd="0" destOrd="3" presId="urn:microsoft.com/office/officeart/2005/8/layout/radial3"/>
    <dgm:cxn modelId="{855C0914-9813-4F05-81E4-4D664EAEF3BC}" srcId="{46CD7717-CF4E-4CCA-A180-E650492531B3}" destId="{5E15391C-E166-47F0-AF60-B81C6FC35AAA}" srcOrd="0" destOrd="0" parTransId="{7C48DCDA-9F60-4895-8243-D7E1593E0342}" sibTransId="{41FA5E3E-BBDB-472B-AD4B-F0DBB566E1CE}"/>
    <dgm:cxn modelId="{387EDC1A-8E75-4956-921C-B44C0718A201}" srcId="{65CBE70C-B63A-421C-B4F4-A74F4632F402}" destId="{D15D5916-1F65-4594-B1BE-163ACD71F1DC}" srcOrd="0" destOrd="0" parTransId="{3019EBA8-0371-47C8-9EFF-E58C6FDEA7EC}" sibTransId="{7E415C23-B759-48F8-988A-52CE27173ABC}"/>
    <dgm:cxn modelId="{E240721B-8CE9-4851-9B51-49D9FACCF8A9}" type="presOf" srcId="{A8D4D710-9B82-4C71-807B-B04B91D9F902}" destId="{4A90307C-44AD-4699-B9A3-8A73E0D40CEF}" srcOrd="0" destOrd="0" presId="urn:microsoft.com/office/officeart/2005/8/layout/radial3"/>
    <dgm:cxn modelId="{512DFF1C-AC97-404A-8DA5-1D5FCE812650}" srcId="{23DE1CA0-A53C-4560-87D3-EA2B0615FA0E}" destId="{E694F5C6-EE6A-4FAC-B853-12661893E6BF}" srcOrd="7" destOrd="0" parTransId="{8BBD690A-1F67-4D20-BBB3-579EB566B3B3}" sibTransId="{D0ACFDFC-318A-4D34-9D7B-B8C02E33DD92}"/>
    <dgm:cxn modelId="{642DE823-D60F-48C4-8E00-09DC30969A3B}" type="presOf" srcId="{076A927C-0C96-49BA-BB55-627F7B2281E6}" destId="{A5D4C053-B18E-4647-9D7A-EA7C51622542}" srcOrd="0" destOrd="6" presId="urn:microsoft.com/office/officeart/2005/8/layout/radial3"/>
    <dgm:cxn modelId="{E9D33B30-5A4F-4649-A278-CBF5B7BCB409}" type="presOf" srcId="{6CF607B1-F07C-4963-B7C5-BA0049F75279}" destId="{D3292705-1D65-4678-9D65-C9F911599123}" srcOrd="0" destOrd="0" presId="urn:microsoft.com/office/officeart/2005/8/layout/radial3"/>
    <dgm:cxn modelId="{6FF35437-6ABB-4A8D-8F8E-86A584B424C0}" srcId="{23DE1CA0-A53C-4560-87D3-EA2B0615FA0E}" destId="{2975329D-5AA8-4354-97CC-4BC2E48B3170}" srcOrd="6" destOrd="0" parTransId="{DB6B71AE-6005-45DD-8EB5-69BC9D750C97}" sibTransId="{49BFE580-EA04-48C0-AE10-53C9765A410D}"/>
    <dgm:cxn modelId="{0BEA953C-B676-4764-9AFC-993C2C61C073}" type="presOf" srcId="{5618AF4F-69BC-46D7-A701-A01E0EB49FC9}" destId="{B209AA09-0988-4C91-A447-BFB7FF4EA74E}" srcOrd="0" destOrd="12" presId="urn:microsoft.com/office/officeart/2005/8/layout/radial3"/>
    <dgm:cxn modelId="{741B965C-78C4-46EB-89D5-8D4214D0B6A1}" srcId="{23DE1CA0-A53C-4560-87D3-EA2B0615FA0E}" destId="{4038F45A-AAF6-41F1-9580-D36DB294DA9C}" srcOrd="10" destOrd="0" parTransId="{5C071E15-8715-4244-BB4F-0BD8F1CE37BA}" sibTransId="{E195D484-D462-47D0-BFDA-E11651069DA3}"/>
    <dgm:cxn modelId="{40D3B15E-9644-485E-BB4B-E4E16274D560}" srcId="{3FE85028-4575-4F8C-9DF8-4BB98885593F}" destId="{D1E5A199-5CB1-46DD-9BA3-CFD0EA2FBD24}" srcOrd="4" destOrd="0" parTransId="{D1756C6F-F2DC-4590-855D-6494F5B843EC}" sibTransId="{3D76E30C-9B19-47F7-B9BD-021D37151555}"/>
    <dgm:cxn modelId="{4D39B45F-9CD1-4EE7-8622-733B2DD34731}" srcId="{3FE85028-4575-4F8C-9DF8-4BB98885593F}" destId="{225A349C-0742-4367-AF39-8A6031B18F4D}" srcOrd="3" destOrd="0" parTransId="{33F789EF-C86D-478C-9501-2323C19F57F1}" sibTransId="{EA8A09B8-8FEA-4677-BB73-37BC54E80BCD}"/>
    <dgm:cxn modelId="{525A7941-014F-4759-9257-61E0BDF0971C}" type="presOf" srcId="{AB4D288F-05FC-4703-9604-A409913D6E08}" destId="{B209AA09-0988-4C91-A447-BFB7FF4EA74E}" srcOrd="0" destOrd="10" presId="urn:microsoft.com/office/officeart/2005/8/layout/radial3"/>
    <dgm:cxn modelId="{C036A161-51DB-48AF-80AD-61FA1C2C4599}" type="presOf" srcId="{E6F3DAC5-E3E0-4304-8A5E-06C70524B445}" destId="{A5D4C053-B18E-4647-9D7A-EA7C51622542}" srcOrd="0" destOrd="1" presId="urn:microsoft.com/office/officeart/2005/8/layout/radial3"/>
    <dgm:cxn modelId="{4F70E043-92E2-4383-A5FC-D9746306E0D5}" srcId="{3FE85028-4575-4F8C-9DF8-4BB98885593F}" destId="{E6F3DAC5-E3E0-4304-8A5E-06C70524B445}" srcOrd="0" destOrd="0" parTransId="{9C8604E3-29E3-48C5-A1C2-8447E45FCB11}" sibTransId="{2B4CE2C4-E7A7-40B0-96D1-214B44353C9B}"/>
    <dgm:cxn modelId="{6DF06744-0730-43C6-B224-2708CAACEFB7}" srcId="{23DE1CA0-A53C-4560-87D3-EA2B0615FA0E}" destId="{AB4D288F-05FC-4703-9604-A409913D6E08}" srcOrd="9" destOrd="0" parTransId="{3BFDAB18-A798-4C8A-96DD-CC9508B572F3}" sibTransId="{3B013A9E-453D-433C-AD38-323E0D89EE3D}"/>
    <dgm:cxn modelId="{11F65147-3D3B-4EE5-9FF7-49D96C53FAF9}" srcId="{3FE85028-4575-4F8C-9DF8-4BB98885593F}" destId="{ECFAE243-F55F-4EDA-BF07-095033FBF0C2}" srcOrd="2" destOrd="0" parTransId="{D3482063-ECEB-49C1-B4A6-995F3C337BE1}" sibTransId="{3EDEC0E0-62A9-490B-843F-FA9A51D95E59}"/>
    <dgm:cxn modelId="{C70B4969-358F-420C-9303-599732512308}" type="presOf" srcId="{D15D5916-1F65-4594-B1BE-163ACD71F1DC}" destId="{57839375-5573-4203-BDFB-F43759E6319F}" srcOrd="0" destOrd="1" presId="urn:microsoft.com/office/officeart/2005/8/layout/radial3"/>
    <dgm:cxn modelId="{3C977C6E-7E2C-4B33-8F98-DA1358D39FD6}" type="presOf" srcId="{FC78CF03-E76D-4E17-A082-EED3FA0F6FEE}" destId="{57839375-5573-4203-BDFB-F43759E6319F}" srcOrd="0" destOrd="2" presId="urn:microsoft.com/office/officeart/2005/8/layout/radial3"/>
    <dgm:cxn modelId="{F7DC1772-F644-48AC-BFEF-0856A94B38E0}" type="presOf" srcId="{4038F45A-AAF6-41F1-9580-D36DB294DA9C}" destId="{B209AA09-0988-4C91-A447-BFB7FF4EA74E}" srcOrd="0" destOrd="11" presId="urn:microsoft.com/office/officeart/2005/8/layout/radial3"/>
    <dgm:cxn modelId="{23970E53-B2D2-4776-85E4-9AAB45F88A42}" srcId="{6CF607B1-F07C-4963-B7C5-BA0049F75279}" destId="{3231D682-5F4E-4F8C-98FA-4D82574D0E5E}" srcOrd="4" destOrd="0" parTransId="{1B45EEEC-637E-4882-AADC-7EF0C2346164}" sibTransId="{6722AC07-5903-4A73-80AE-A3FC40C654D2}"/>
    <dgm:cxn modelId="{5933B173-6809-4FCC-8408-9014DA279B58}" type="presOf" srcId="{24615189-114E-4A58-9BC1-39F6EE4D3B44}" destId="{B209AA09-0988-4C91-A447-BFB7FF4EA74E}" srcOrd="0" destOrd="2" presId="urn:microsoft.com/office/officeart/2005/8/layout/radial3"/>
    <dgm:cxn modelId="{95368A54-7C89-43FF-9BFF-1D3D6880E131}" type="presOf" srcId="{3231D682-5F4E-4F8C-98FA-4D82574D0E5E}" destId="{10BA3069-2515-4FA8-A64B-AE41F319870D}" srcOrd="0" destOrd="0" presId="urn:microsoft.com/office/officeart/2005/8/layout/radial3"/>
    <dgm:cxn modelId="{3FF26F55-67DA-4473-8673-7607B228E565}" srcId="{A8D4D710-9B82-4C71-807B-B04B91D9F902}" destId="{6CF607B1-F07C-4963-B7C5-BA0049F75279}" srcOrd="0" destOrd="0" parTransId="{56F2AE75-B863-48F6-B370-ABAD9284ABCA}" sibTransId="{5BA4E55C-0688-438D-B824-924AC9229721}"/>
    <dgm:cxn modelId="{17465956-3CD9-4655-9C82-2C11C2089726}" type="presOf" srcId="{46CD7717-CF4E-4CCA-A180-E650492531B3}" destId="{05A44C74-4645-4095-B1EB-CD43E8ACDA6C}" srcOrd="0" destOrd="0" presId="urn:microsoft.com/office/officeart/2005/8/layout/radial3"/>
    <dgm:cxn modelId="{E6510B77-A6E1-4373-8C08-8F758DD68AEE}" type="presOf" srcId="{F2486EA3-017B-48E8-9BBD-892F0683C9D5}" destId="{B209AA09-0988-4C91-A447-BFB7FF4EA74E}" srcOrd="0" destOrd="9" presId="urn:microsoft.com/office/officeart/2005/8/layout/radial3"/>
    <dgm:cxn modelId="{95800E7B-71D6-40F3-8E95-7FDE16056732}" srcId="{46CD7717-CF4E-4CCA-A180-E650492531B3}" destId="{8C3881F8-EE1C-4EB9-802F-89051988A29E}" srcOrd="2" destOrd="0" parTransId="{23BE0DA4-DBD2-472D-BD0D-F407F3EAAAF3}" sibTransId="{4DC1E8B2-7537-4840-8A38-003368C209E9}"/>
    <dgm:cxn modelId="{4B800B7F-94B3-45D0-8B23-BAD243DF12B9}" srcId="{23DE1CA0-A53C-4560-87D3-EA2B0615FA0E}" destId="{BF3F12C7-4AB6-443F-8E72-DBE5459486E2}" srcOrd="2" destOrd="0" parTransId="{24BB9E8A-EEBF-489C-A34B-22FAC93CF18D}" sibTransId="{7C540784-2B6E-4018-8B16-8E87625B6A51}"/>
    <dgm:cxn modelId="{F00B2A7F-90A8-43F0-B1C3-D43F04EC3DE3}" type="presOf" srcId="{44726DCA-A255-4D79-931F-747A61A55519}" destId="{05A44C74-4645-4095-B1EB-CD43E8ACDA6C}" srcOrd="0" destOrd="4" presId="urn:microsoft.com/office/officeart/2005/8/layout/radial3"/>
    <dgm:cxn modelId="{30BD2C7F-742E-48ED-933E-C7E8D38E8800}" srcId="{65CBE70C-B63A-421C-B4F4-A74F4632F402}" destId="{FC78CF03-E76D-4E17-A082-EED3FA0F6FEE}" srcOrd="1" destOrd="0" parTransId="{C1E5BB82-1FF4-4C9F-8796-58C863FC83EA}" sibTransId="{0E646412-5566-4B4C-8EDA-FC3CE21FDA5F}"/>
    <dgm:cxn modelId="{18E76180-7D8F-41E9-9CB0-E2D5F748B47C}" type="presOf" srcId="{583C7CEB-7189-49B1-AC29-A06BE8B33875}" destId="{A5D4C053-B18E-4647-9D7A-EA7C51622542}" srcOrd="0" destOrd="2" presId="urn:microsoft.com/office/officeart/2005/8/layout/radial3"/>
    <dgm:cxn modelId="{B5244286-3346-4226-B221-0CB3E10C144C}" srcId="{65CBE70C-B63A-421C-B4F4-A74F4632F402}" destId="{97D1F4D5-6FD6-4319-B540-4BF599D33841}" srcOrd="2" destOrd="0" parTransId="{582B32CA-7AD2-4B2C-8A22-4E1736B875AC}" sibTransId="{7C4D594B-5DE7-4B12-BA42-D0CB0A6E2A4F}"/>
    <dgm:cxn modelId="{A524D98C-769B-4745-8471-B9636B77734B}" type="presOf" srcId="{8C3881F8-EE1C-4EB9-802F-89051988A29E}" destId="{05A44C74-4645-4095-B1EB-CD43E8ACDA6C}" srcOrd="0" destOrd="3" presId="urn:microsoft.com/office/officeart/2005/8/layout/radial3"/>
    <dgm:cxn modelId="{E9781996-85A2-4386-9487-01456207B5AC}" type="presOf" srcId="{6A663749-C5FF-4ADC-B713-9930CEDFFDD1}" destId="{A5D4C053-B18E-4647-9D7A-EA7C51622542}" srcOrd="0" destOrd="7" presId="urn:microsoft.com/office/officeart/2005/8/layout/radial3"/>
    <dgm:cxn modelId="{987DF59B-33FD-47FB-8E14-79DF87EC7005}" type="presOf" srcId="{3FE85028-4575-4F8C-9DF8-4BB98885593F}" destId="{A5D4C053-B18E-4647-9D7A-EA7C51622542}" srcOrd="0" destOrd="0" presId="urn:microsoft.com/office/officeart/2005/8/layout/radial3"/>
    <dgm:cxn modelId="{3C4997A4-C10C-4921-BF37-C7E693D7D04D}" type="presOf" srcId="{E694F5C6-EE6A-4FAC-B853-12661893E6BF}" destId="{B209AA09-0988-4C91-A447-BFB7FF4EA74E}" srcOrd="0" destOrd="8" presId="urn:microsoft.com/office/officeart/2005/8/layout/radial3"/>
    <dgm:cxn modelId="{9E4D99A7-9D54-454E-BB1B-ED569EBD246D}" type="presOf" srcId="{3847126B-E04A-44BC-8823-8B44CF90E046}" destId="{05A44C74-4645-4095-B1EB-CD43E8ACDA6C}" srcOrd="0" destOrd="2" presId="urn:microsoft.com/office/officeart/2005/8/layout/radial3"/>
    <dgm:cxn modelId="{2B199EAC-2B19-4795-AA34-33A114697AE9}" srcId="{23DE1CA0-A53C-4560-87D3-EA2B0615FA0E}" destId="{F2486EA3-017B-48E8-9BBD-892F0683C9D5}" srcOrd="8" destOrd="0" parTransId="{361E30EE-86D6-4058-8D62-B72F4003C898}" sibTransId="{36744D4A-6616-4C8C-9B62-9DE8E3B90ADC}"/>
    <dgm:cxn modelId="{18CD9CAF-432D-4921-BA15-BA2836406565}" type="presOf" srcId="{9DA3C7FB-92E3-4F94-BFEC-D82852D19D85}" destId="{B209AA09-0988-4C91-A447-BFB7FF4EA74E}" srcOrd="0" destOrd="5" presId="urn:microsoft.com/office/officeart/2005/8/layout/radial3"/>
    <dgm:cxn modelId="{6903F3AF-5109-4E00-ACDE-BB4880F6542D}" type="presOf" srcId="{65CBE70C-B63A-421C-B4F4-A74F4632F402}" destId="{57839375-5573-4203-BDFB-F43759E6319F}" srcOrd="0" destOrd="0" presId="urn:microsoft.com/office/officeart/2005/8/layout/radial3"/>
    <dgm:cxn modelId="{438BE3BF-C5F0-4CC3-B951-E73314774F09}" srcId="{3FE85028-4575-4F8C-9DF8-4BB98885593F}" destId="{583C7CEB-7189-49B1-AC29-A06BE8B33875}" srcOrd="1" destOrd="0" parTransId="{0B6609B7-F819-4BC7-94DA-2988E4CAFFB0}" sibTransId="{079BE581-1354-4A6C-BD21-02622A11D4AD}"/>
    <dgm:cxn modelId="{92D3CBC1-EEE5-4D9A-A312-14D3F66F9A94}" type="presOf" srcId="{2975329D-5AA8-4354-97CC-4BC2E48B3170}" destId="{B209AA09-0988-4C91-A447-BFB7FF4EA74E}" srcOrd="0" destOrd="7" presId="urn:microsoft.com/office/officeart/2005/8/layout/radial3"/>
    <dgm:cxn modelId="{00BE81C4-E774-416C-B07F-34F6DF884B8C}" type="presOf" srcId="{D1E5A199-5CB1-46DD-9BA3-CFD0EA2FBD24}" destId="{A5D4C053-B18E-4647-9D7A-EA7C51622542}" srcOrd="0" destOrd="5" presId="urn:microsoft.com/office/officeart/2005/8/layout/radial3"/>
    <dgm:cxn modelId="{601577CC-D833-4A00-8071-1E841EF20CC0}" type="presOf" srcId="{225A349C-0742-4367-AF39-8A6031B18F4D}" destId="{A5D4C053-B18E-4647-9D7A-EA7C51622542}" srcOrd="0" destOrd="4" presId="urn:microsoft.com/office/officeart/2005/8/layout/radial3"/>
    <dgm:cxn modelId="{4A7550D4-00CE-43C0-982B-6A472A6B463B}" type="presOf" srcId="{573A6351-B451-4B25-AABB-1556633C69A9}" destId="{B209AA09-0988-4C91-A447-BFB7FF4EA74E}" srcOrd="0" destOrd="6" presId="urn:microsoft.com/office/officeart/2005/8/layout/radial3"/>
    <dgm:cxn modelId="{673BC1D7-88CE-458B-B76B-6CC8A474A3C8}" srcId="{6CF607B1-F07C-4963-B7C5-BA0049F75279}" destId="{3FE85028-4575-4F8C-9DF8-4BB98885593F}" srcOrd="1" destOrd="0" parTransId="{72662F8B-BD61-4A12-B9DA-5540FEBFEB67}" sibTransId="{6EE6EDE5-C11E-412C-98B1-4CCBD5471F20}"/>
    <dgm:cxn modelId="{8C85EFDB-6D22-4AD8-81E6-4BCBF3A73427}" srcId="{46CD7717-CF4E-4CCA-A180-E650492531B3}" destId="{3847126B-E04A-44BC-8823-8B44CF90E046}" srcOrd="1" destOrd="0" parTransId="{C014C96A-6158-43A8-9BD1-DAC5C878F857}" sibTransId="{11786CD9-091C-4B1F-AAB1-18C024521B81}"/>
    <dgm:cxn modelId="{AF87B5E4-C7AA-4AE7-ACDB-1FA49A390CD8}" srcId="{23DE1CA0-A53C-4560-87D3-EA2B0615FA0E}" destId="{9DA3C7FB-92E3-4F94-BFEC-D82852D19D85}" srcOrd="4" destOrd="0" parTransId="{F4DF8D48-76B5-43EB-A869-B02948BD9268}" sibTransId="{BAB33672-0065-4F34-97C2-8BE669AC22F8}"/>
    <dgm:cxn modelId="{6B5FE5E4-DF74-4231-B124-42DA2BF9C146}" type="presOf" srcId="{ECFAE243-F55F-4EDA-BF07-095033FBF0C2}" destId="{A5D4C053-B18E-4647-9D7A-EA7C51622542}" srcOrd="0" destOrd="3" presId="urn:microsoft.com/office/officeart/2005/8/layout/radial3"/>
    <dgm:cxn modelId="{169D97E8-1B2B-41F9-B605-5DE6D644415C}" srcId="{23DE1CA0-A53C-4560-87D3-EA2B0615FA0E}" destId="{24615189-114E-4A58-9BC1-39F6EE4D3B44}" srcOrd="1" destOrd="0" parTransId="{57E2B7E8-30CA-42E5-9A28-1C4F60FA43A8}" sibTransId="{C916CF77-3036-4ACE-B29D-1BB65D39E014}"/>
    <dgm:cxn modelId="{CD3F0DEA-ACAE-4CD2-AE57-AB724CCC3833}" type="presOf" srcId="{F7FE9AD3-E693-4679-B23E-B87DAAF1E523}" destId="{B209AA09-0988-4C91-A447-BFB7FF4EA74E}" srcOrd="0" destOrd="4" presId="urn:microsoft.com/office/officeart/2005/8/layout/radial3"/>
    <dgm:cxn modelId="{03A564F0-8394-4B2D-8438-B450F8516187}" srcId="{46CD7717-CF4E-4CCA-A180-E650492531B3}" destId="{44726DCA-A255-4D79-931F-747A61A55519}" srcOrd="3" destOrd="0" parTransId="{5AAB9A65-32BE-44D1-ABE9-2CC1831649A8}" sibTransId="{75647EDC-CE32-4CF8-9B30-C88BCB6AD5B5}"/>
    <dgm:cxn modelId="{052F16F5-EEC5-40C0-B1BB-99B7FA043ED4}" type="presOf" srcId="{97D1F4D5-6FD6-4319-B540-4BF599D33841}" destId="{57839375-5573-4203-BDFB-F43759E6319F}" srcOrd="0" destOrd="3" presId="urn:microsoft.com/office/officeart/2005/8/layout/radial3"/>
    <dgm:cxn modelId="{EBB2D3F6-3DAC-46C9-A30E-E8F050620F95}" type="presOf" srcId="{23DE1CA0-A53C-4560-87D3-EA2B0615FA0E}" destId="{B209AA09-0988-4C91-A447-BFB7FF4EA74E}" srcOrd="0" destOrd="0" presId="urn:microsoft.com/office/officeart/2005/8/layout/radial3"/>
    <dgm:cxn modelId="{C8E56AFD-C62A-4858-B417-5BE79815AA27}" srcId="{3FE85028-4575-4F8C-9DF8-4BB98885593F}" destId="{076A927C-0C96-49BA-BB55-627F7B2281E6}" srcOrd="5" destOrd="0" parTransId="{C7BBA963-23A6-4688-9838-71CC1264EA79}" sibTransId="{DD7428B9-CED1-401C-95D5-6084DC27CEBD}"/>
    <dgm:cxn modelId="{8E57C0FE-977C-410B-9B37-8FAE5C7CEBFC}" srcId="{23DE1CA0-A53C-4560-87D3-EA2B0615FA0E}" destId="{5618AF4F-69BC-46D7-A701-A01E0EB49FC9}" srcOrd="11" destOrd="0" parTransId="{41D4B937-0DB4-4D23-999D-FF744018258E}" sibTransId="{03EB1F45-E212-4362-8B9F-05F55DEDECD5}"/>
    <dgm:cxn modelId="{1D159CFF-3831-461B-949C-1DAC76F848DF}" srcId="{6CF607B1-F07C-4963-B7C5-BA0049F75279}" destId="{23DE1CA0-A53C-4560-87D3-EA2B0615FA0E}" srcOrd="2" destOrd="0" parTransId="{FBC3259C-98A6-47D9-8E15-711D05E059D3}" sibTransId="{4CB82E50-D65E-40B6-8C30-38177EDF17BF}"/>
    <dgm:cxn modelId="{CC9AAA8B-F105-4EF6-B526-EFBEAF746A00}" type="presParOf" srcId="{4A90307C-44AD-4699-B9A3-8A73E0D40CEF}" destId="{5ECDDF7F-78D7-48AE-B5B6-B9EDE853BC05}" srcOrd="0" destOrd="0" presId="urn:microsoft.com/office/officeart/2005/8/layout/radial3"/>
    <dgm:cxn modelId="{A0A5BEA3-B8AE-4594-9990-915DD2A71197}" type="presParOf" srcId="{5ECDDF7F-78D7-48AE-B5B6-B9EDE853BC05}" destId="{D3292705-1D65-4678-9D65-C9F911599123}" srcOrd="0" destOrd="0" presId="urn:microsoft.com/office/officeart/2005/8/layout/radial3"/>
    <dgm:cxn modelId="{61C80CE3-5643-4CC9-8A50-4306BBB38052}" type="presParOf" srcId="{5ECDDF7F-78D7-48AE-B5B6-B9EDE853BC05}" destId="{05A44C74-4645-4095-B1EB-CD43E8ACDA6C}" srcOrd="1" destOrd="0" presId="urn:microsoft.com/office/officeart/2005/8/layout/radial3"/>
    <dgm:cxn modelId="{3C88EA3D-6A4B-4DB9-B330-28584382CB3A}" type="presParOf" srcId="{5ECDDF7F-78D7-48AE-B5B6-B9EDE853BC05}" destId="{A5D4C053-B18E-4647-9D7A-EA7C51622542}" srcOrd="2" destOrd="0" presId="urn:microsoft.com/office/officeart/2005/8/layout/radial3"/>
    <dgm:cxn modelId="{4ED4797A-6B01-4218-B966-705E6A51425A}" type="presParOf" srcId="{5ECDDF7F-78D7-48AE-B5B6-B9EDE853BC05}" destId="{B209AA09-0988-4C91-A447-BFB7FF4EA74E}" srcOrd="3" destOrd="0" presId="urn:microsoft.com/office/officeart/2005/8/layout/radial3"/>
    <dgm:cxn modelId="{D00EBBFD-8017-4DFE-A1FE-C313728020BB}" type="presParOf" srcId="{5ECDDF7F-78D7-48AE-B5B6-B9EDE853BC05}" destId="{57839375-5573-4203-BDFB-F43759E6319F}" srcOrd="4" destOrd="0" presId="urn:microsoft.com/office/officeart/2005/8/layout/radial3"/>
    <dgm:cxn modelId="{C790F4B2-5244-470D-B2E3-1BECB68F4D9C}" type="presParOf" srcId="{5ECDDF7F-78D7-48AE-B5B6-B9EDE853BC05}" destId="{10BA3069-2515-4FA8-A64B-AE41F319870D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92705-1D65-4678-9D65-C9F911599123}">
      <dsp:nvSpPr>
        <dsp:cNvPr id="0" name=""/>
        <dsp:cNvSpPr/>
      </dsp:nvSpPr>
      <dsp:spPr>
        <a:xfrm>
          <a:off x="2376281" y="1708799"/>
          <a:ext cx="800207" cy="883484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/>
            <a:t>Gmina Niepołomice</a:t>
          </a:r>
        </a:p>
      </dsp:txBody>
      <dsp:txXfrm>
        <a:off x="2376281" y="1708799"/>
        <a:ext cx="800207" cy="883484"/>
      </dsp:txXfrm>
    </dsp:sp>
    <dsp:sp modelId="{05A44C74-4645-4095-B1EB-CD43E8ACDA6C}">
      <dsp:nvSpPr>
        <dsp:cNvPr id="0" name=""/>
        <dsp:cNvSpPr/>
      </dsp:nvSpPr>
      <dsp:spPr>
        <a:xfrm>
          <a:off x="0" y="-43966"/>
          <a:ext cx="2341292" cy="2368032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u="sng" kern="1200" dirty="0"/>
            <a:t>Kluby Dziecięce: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pl-PL" sz="1000" kern="1200" dirty="0"/>
            <a:t>Zespół Klubów dziecięcych w skład którego wchodzą: Klub dziecięcy  „Pod Bociusiem" w Woli Zabierzowskiej, oraz Klub dziecięcy  ,, Agatka’’ w Woli Batorskiej.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pl-PL" sz="1000" kern="1200" dirty="0"/>
            <a:t>Klub dziecięcy ,, Jacek’’ w Woli Batorskiej.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pl-PL" sz="1000" kern="1200" dirty="0"/>
            <a:t>Klub dziecięcy „JAŚ”,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pl-PL" sz="1000" kern="1200" dirty="0"/>
            <a:t>Klub dziecięcy „Małgosia”.</a:t>
          </a:r>
        </a:p>
      </dsp:txBody>
      <dsp:txXfrm>
        <a:off x="0" y="-43966"/>
        <a:ext cx="2341292" cy="2368032"/>
      </dsp:txXfrm>
    </dsp:sp>
    <dsp:sp modelId="{A5D4C053-B18E-4647-9D7A-EA7C51622542}">
      <dsp:nvSpPr>
        <dsp:cNvPr id="0" name=""/>
        <dsp:cNvSpPr/>
      </dsp:nvSpPr>
      <dsp:spPr>
        <a:xfrm>
          <a:off x="4945808" y="0"/>
          <a:ext cx="3283791" cy="1946002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u="sng" kern="1200" dirty="0"/>
            <a:t>Przedszkola Samorządowe: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Przedszkole Samorządowe Nr 1 w Niepołomicach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Przedszkole Samorządowe w Woli Batorskiej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Przedszkole Samorządowe im. Św. Kingi w Podłężu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Przedszkole Samorządowe z Oddziałami Integracyjnymi w Zabierzowie Bocheńskim </a:t>
          </a:r>
        </a:p>
      </dsp:txBody>
      <dsp:txXfrm>
        <a:off x="4945808" y="0"/>
        <a:ext cx="3283791" cy="1946002"/>
      </dsp:txXfrm>
    </dsp:sp>
    <dsp:sp modelId="{B209AA09-0988-4C91-A447-BFB7FF4EA74E}">
      <dsp:nvSpPr>
        <dsp:cNvPr id="0" name=""/>
        <dsp:cNvSpPr/>
      </dsp:nvSpPr>
      <dsp:spPr>
        <a:xfrm>
          <a:off x="3272008" y="1946912"/>
          <a:ext cx="4957591" cy="3289275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u="sng" kern="1200" dirty="0"/>
            <a:t>Szkoły Podstawowe i Zespoły Szkolno - Przedszkolne: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Szkoła Podstawowa nr 1 im. Tadeusza Kościuszki w Niepołomicach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Szkoła Podstawowa nr 2 im. Króla Kazimierza Wielkiego w Niepołomicach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Szkoła Podstawowa im Adama Mickiewicza w Staniątkach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ZSP (Szkoła Podstawowa im. Jana Matejki w Woli Zabierzowskiej)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Szkoła Podstawowa im. Wincentego Witosa w Woli Batorskiej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ZSP (Szkoła Podstawowa im. Stanisława Wyspiańskiego w Suchorabie)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ZSP (Szkoła Podstawowa im. Św. Jana Bosko w Zakrzowie)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Szkoła Podstawowa im. Świętej. Jadwigi Królowej Polski w Podłężu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ZSP (Szkoła Podstawowa Nr 3 im. Włodzimierza Puchalskiego w Niepołomicach)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ZSP (Szkoła Podstawowa im. Marszałka Józefa Piłsudskiego w Zagórzu)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00" kern="1200" dirty="0"/>
            <a:t>Szkoła Podstawowa z Oddziałami Integracyjnymi im. Stefana Żeromskiego w Zabierzowie Bocheńskim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00" kern="1200" dirty="0"/>
            <a:t>Szkoła Podstawowa nr 4 w Niepołomicach</a:t>
          </a:r>
        </a:p>
      </dsp:txBody>
      <dsp:txXfrm>
        <a:off x="3272008" y="1946912"/>
        <a:ext cx="4957591" cy="3289275"/>
      </dsp:txXfrm>
    </dsp:sp>
    <dsp:sp modelId="{57839375-5573-4203-BDFB-F43759E6319F}">
      <dsp:nvSpPr>
        <dsp:cNvPr id="0" name=""/>
        <dsp:cNvSpPr/>
      </dsp:nvSpPr>
      <dsp:spPr>
        <a:xfrm>
          <a:off x="0" y="2730072"/>
          <a:ext cx="2799365" cy="2357653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u="sng" kern="1200" dirty="0"/>
            <a:t>Szkoły ponadpodstawowe: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Zespół   Szkół  im.   Ojca   Świętego  Jana  Pawła  II  w  Niepołomicach (Liceum Ogólnokształcące i Technikum).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*"/>
          </a:pPr>
          <a:r>
            <a:rPr lang="pl-PL" sz="1000" kern="1200" dirty="0"/>
            <a:t>Centrum Kształcenia Zawodowego i Ustawicznego w Niepołomicach ( Branżowa Szkoła I stopnia, Liceum Ogólnokształcące dla Dorosłych, Technikum).</a:t>
          </a:r>
        </a:p>
      </dsp:txBody>
      <dsp:txXfrm>
        <a:off x="0" y="2730072"/>
        <a:ext cx="2799365" cy="2357653"/>
      </dsp:txXfrm>
    </dsp:sp>
    <dsp:sp modelId="{10BA3069-2515-4FA8-A64B-AE41F319870D}">
      <dsp:nvSpPr>
        <dsp:cNvPr id="0" name=""/>
        <dsp:cNvSpPr/>
      </dsp:nvSpPr>
      <dsp:spPr>
        <a:xfrm>
          <a:off x="2662254" y="0"/>
          <a:ext cx="2081936" cy="1378624"/>
        </a:xfrm>
        <a:prstGeom prst="rect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u="sng" kern="1200" dirty="0"/>
            <a:t>Placówka oświatowa: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u="sng" kern="1200" dirty="0"/>
            <a:t> </a:t>
          </a:r>
          <a:r>
            <a:rPr lang="pl-PL" sz="1000" kern="1200" dirty="0"/>
            <a:t>Młodzieżowe Obserwatorium Astronomiczne im. Kazimierza Kordylewskiego w Niepołomicach</a:t>
          </a:r>
        </a:p>
      </dsp:txBody>
      <dsp:txXfrm>
        <a:off x="2662254" y="0"/>
        <a:ext cx="2081936" cy="1378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BC7AF42-DC57-452D-9CDA-55A3269CCB73}" type="datetimeFigureOut">
              <a:rPr lang="pl-PL" smtClean="0"/>
              <a:t>2025-10-27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2E56CB3-7038-49D1-9BA0-3CDC7997FE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428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31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55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0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78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78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858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6CB3-7038-49D1-9BA0-3CDC7997FE4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36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390864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3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30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777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64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98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082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116003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800454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68754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702625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03942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68737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87250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797319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5477383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004427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4258BE3-E4F5-405A-AE3E-9EA75C789086}" type="datetimeFigureOut">
              <a:rPr lang="pl-PL" smtClean="0"/>
              <a:pPr/>
              <a:t>2025-10-27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B27B0-E336-42AF-9AEB-FD7A7D38F2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214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</p:sldLayoutIdLst>
  <p:transition spd="med">
    <p:push dir="u"/>
  </p:transition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73931" y="0"/>
            <a:ext cx="6615130" cy="199389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URZĄD MIASTA I GMINY </a:t>
            </a:r>
            <a:br>
              <a:rPr lang="pl-PL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NIEPOŁOMICACH</a:t>
            </a:r>
            <a:endParaRPr lang="pl-PL" sz="4000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2780928"/>
            <a:ext cx="6408712" cy="388843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Informacja o stanie realizacji zadań oświatowych</a:t>
            </a:r>
          </a:p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Gminie Niepołomice</a:t>
            </a:r>
          </a:p>
          <a:p>
            <a:r>
              <a:rPr lang="pl-PL" dirty="0">
                <a:solidFill>
                  <a:schemeClr val="tx1"/>
                </a:solidFill>
                <a:latin typeface="Times New Roman"/>
                <a:cs typeface="Times New Roman"/>
              </a:rPr>
              <a:t>październik 2025 r</a:t>
            </a:r>
            <a:r>
              <a:rPr lang="pl-PL" dirty="0">
                <a:latin typeface="Times New Roman"/>
                <a:cs typeface="Times New Roman"/>
              </a:rPr>
              <a:t>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Podstawa prawna: </a:t>
            </a:r>
          </a:p>
          <a:p>
            <a:pPr algn="l"/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art. 11 ustawy z dnia 14.12.2016 r. </a:t>
            </a:r>
            <a:r>
              <a:rPr lang="pl-PL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Prawo oświatowe</a:t>
            </a:r>
            <a:r>
              <a:rPr lang="pl-PL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F2D794-B0BD-41E2-AE81-207BF97C5F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6" y="548680"/>
            <a:ext cx="1647825" cy="146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39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620688"/>
            <a:ext cx="8229600" cy="494928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chemeClr val="tx1"/>
                </a:solidFill>
                <a:effectLst/>
              </a:rPr>
              <a:t>Nauczyciele - stan na 30 września </a:t>
            </a:r>
            <a:r>
              <a:rPr lang="pl-PL" sz="2000" dirty="0">
                <a:solidFill>
                  <a:schemeClr val="tx1"/>
                </a:solidFill>
              </a:rPr>
              <a:t>2024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925D26FC-6288-4E9B-BED9-E232E27DBD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557370"/>
              </p:ext>
            </p:extLst>
          </p:nvPr>
        </p:nvGraphicFramePr>
        <p:xfrm>
          <a:off x="1871700" y="1700809"/>
          <a:ext cx="5400600" cy="4043663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235148">
                  <a:extLst>
                    <a:ext uri="{9D8B030D-6E8A-4147-A177-3AD203B41FA5}">
                      <a16:colId xmlns:a16="http://schemas.microsoft.com/office/drawing/2014/main" val="3009244077"/>
                    </a:ext>
                  </a:extLst>
                </a:gridCol>
                <a:gridCol w="2645415">
                  <a:extLst>
                    <a:ext uri="{9D8B030D-6E8A-4147-A177-3AD203B41FA5}">
                      <a16:colId xmlns:a16="http://schemas.microsoft.com/office/drawing/2014/main" val="314759799"/>
                    </a:ext>
                  </a:extLst>
                </a:gridCol>
                <a:gridCol w="2520037">
                  <a:extLst>
                    <a:ext uri="{9D8B030D-6E8A-4147-A177-3AD203B41FA5}">
                      <a16:colId xmlns:a16="http://schemas.microsoft.com/office/drawing/2014/main" val="1527279342"/>
                    </a:ext>
                  </a:extLst>
                </a:gridCol>
              </a:tblGrid>
              <a:tr h="131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926688"/>
                  </a:ext>
                </a:extLst>
              </a:tr>
              <a:tr h="141949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Lp.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SZKOŁA/PLACÓWKA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Liczba etatów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99530"/>
                  </a:ext>
                </a:extLst>
              </a:tr>
              <a:tr h="145130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Przedsz. Sióstr Służebniczek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7,33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156330"/>
                  </a:ext>
                </a:extLst>
              </a:tr>
              <a:tr h="196451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Przedsz. Sióstr Augustianek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6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85833"/>
                  </a:ext>
                </a:extLst>
              </a:tr>
              <a:tr h="196635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9890" algn="ctr">
                        <a:lnSpc>
                          <a:spcPts val="122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Przedsz. EKO -PARK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5,5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162092"/>
                  </a:ext>
                </a:extLst>
              </a:tr>
              <a:tr h="145130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43840" algn="ctr">
                        <a:lnSpc>
                          <a:spcPts val="1270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Przedsz. Słoneczna Kraina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17,77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23714"/>
                  </a:ext>
                </a:extLst>
              </a:tr>
              <a:tr h="174583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NECO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6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505150"/>
                  </a:ext>
                </a:extLst>
              </a:tr>
              <a:tr h="174583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Olimpijskie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10,75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360608"/>
                  </a:ext>
                </a:extLst>
              </a:tr>
              <a:tr h="304211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31775" algn="ctr">
                        <a:lnSpc>
                          <a:spcPts val="1270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Turkusowe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4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651512"/>
                  </a:ext>
                </a:extLst>
              </a:tr>
              <a:tr h="304211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Tygrysek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9,10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510365"/>
                  </a:ext>
                </a:extLst>
              </a:tr>
              <a:tr h="304211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Pliszka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6,03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39313"/>
                  </a:ext>
                </a:extLst>
              </a:tr>
              <a:tr h="301091"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7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dirty="0">
                          <a:solidFill>
                            <a:schemeClr val="tx1"/>
                          </a:solidFill>
                          <a:effectLst/>
                        </a:rPr>
                        <a:t>Przedszkole Matematyczno-Przyrodnicze ,,ENTLICZEK’’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5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552882"/>
                  </a:ext>
                </a:extLst>
              </a:tr>
              <a:tr h="196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</a:rPr>
                        <a:t>Przedszkole Baby Boom</a:t>
                      </a:r>
                      <a:endParaRPr lang="pl-PL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9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93991"/>
                  </a:ext>
                </a:extLst>
              </a:tr>
              <a:tr h="196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Przedszkole Leśne Szumisie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48394"/>
                  </a:ext>
                </a:extLst>
              </a:tr>
              <a:tr h="196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Przedszkole Happy Fun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2,23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091446"/>
                  </a:ext>
                </a:extLst>
              </a:tr>
              <a:tr h="27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Przedszkole Fair Play Sandkasse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8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2,20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392664"/>
                  </a:ext>
                </a:extLst>
              </a:tr>
              <a:tr h="174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RAZEM Przedszkola NIEPUBLICZNE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9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88,91</a:t>
                      </a: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93770"/>
                  </a:ext>
                </a:extLst>
              </a:tr>
              <a:tr h="145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31775" algn="l"/>
                        </a:tabLst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3690" indent="3175" algn="ctr">
                        <a:lnSpc>
                          <a:spcPts val="1250"/>
                        </a:lnSpc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94096"/>
                  </a:ext>
                </a:extLst>
              </a:tr>
              <a:tr h="262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8405" marR="18405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67490"/>
                  </a:ext>
                </a:extLst>
              </a:tr>
            </a:tbl>
          </a:graphicData>
        </a:graphic>
      </p:graphicFrame>
      <p:sp>
        <p:nvSpPr>
          <p:cNvPr id="4" name="Tytuł 2">
            <a:extLst>
              <a:ext uri="{FF2B5EF4-FFF2-40B4-BE49-F238E27FC236}">
                <a16:creationId xmlns:a16="http://schemas.microsoft.com/office/drawing/2014/main" id="{CE72C992-6BA8-494D-9576-C503E1C28EB3}"/>
              </a:ext>
            </a:extLst>
          </p:cNvPr>
          <p:cNvSpPr txBox="1">
            <a:spLocks/>
          </p:cNvSpPr>
          <p:nvPr/>
        </p:nvSpPr>
        <p:spPr>
          <a:xfrm>
            <a:off x="433580" y="980728"/>
            <a:ext cx="75948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dirty="0"/>
              <a:t>PRZEDSZKOLA NIEPUBLICZNE</a:t>
            </a:r>
          </a:p>
        </p:txBody>
      </p:sp>
    </p:spTree>
    <p:extLst>
      <p:ext uri="{BB962C8B-B14F-4D97-AF65-F5344CB8AC3E}">
        <p14:creationId xmlns:p14="http://schemas.microsoft.com/office/powerpoint/2010/main" val="314231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9D4CF9-F250-A279-5C72-6F0F9E11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44034"/>
          </a:xfrm>
        </p:spPr>
        <p:txBody>
          <a:bodyPr/>
          <a:lstStyle/>
          <a:p>
            <a:pPr algn="ctr"/>
            <a:r>
              <a:rPr lang="pl-PL" sz="2000" dirty="0"/>
              <a:t>Wyniki edukacyjne szkół za rok szkolny 2023/2024 Sprawdzian Ósmoklasisty</a:t>
            </a:r>
            <a:br>
              <a:rPr lang="pl-PL" sz="2000" dirty="0"/>
            </a:br>
            <a:endParaRPr lang="pl-PL" sz="2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E39ACE0-D3B2-90F0-419C-C4BC70020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198054"/>
              </p:ext>
            </p:extLst>
          </p:nvPr>
        </p:nvGraphicFramePr>
        <p:xfrm>
          <a:off x="827088" y="1196753"/>
          <a:ext cx="7920878" cy="5328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766887318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243809664"/>
                    </a:ext>
                  </a:extLst>
                </a:gridCol>
                <a:gridCol w="2141380">
                  <a:extLst>
                    <a:ext uri="{9D8B030D-6E8A-4147-A177-3AD203B41FA5}">
                      <a16:colId xmlns:a16="http://schemas.microsoft.com/office/drawing/2014/main" val="656375547"/>
                    </a:ext>
                  </a:extLst>
                </a:gridCol>
                <a:gridCol w="1603034">
                  <a:extLst>
                    <a:ext uri="{9D8B030D-6E8A-4147-A177-3AD203B41FA5}">
                      <a16:colId xmlns:a16="http://schemas.microsoft.com/office/drawing/2014/main" val="4225924248"/>
                    </a:ext>
                  </a:extLst>
                </a:gridCol>
              </a:tblGrid>
              <a:tr h="692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Język polski: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powiat 65 %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gmina 60,5 %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Matematyka: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-powiat 63 %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gmina 55 %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Język angielski: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-powiat 74 %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gmina 71,5 %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262501"/>
                  </a:ext>
                </a:extLst>
              </a:tr>
              <a:tr h="3308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nr 1 w Niepołomicach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52074"/>
                  </a:ext>
                </a:extLst>
              </a:tr>
              <a:tr h="3308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nr 2 w Niepołomicach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98741"/>
                  </a:ext>
                </a:extLst>
              </a:tr>
              <a:tr h="490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w Podłężu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67684"/>
                  </a:ext>
                </a:extLst>
              </a:tr>
              <a:tr h="297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w Staniątkach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165001"/>
                  </a:ext>
                </a:extLst>
              </a:tr>
              <a:tr h="294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w Woli Batorskiej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549752"/>
                  </a:ext>
                </a:extLst>
              </a:tr>
              <a:tr h="472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SPzOI</a:t>
                      </a: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 Zabierzowie Bocheńskim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100"/>
                  </a:ext>
                </a:extLst>
              </a:tr>
              <a:tr h="3149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 Niepołomicach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84503"/>
                  </a:ext>
                </a:extLst>
              </a:tr>
              <a:tr h="490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 Zakrzowie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726324"/>
                  </a:ext>
                </a:extLst>
              </a:tr>
              <a:tr h="297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 Zagórzu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58134"/>
                  </a:ext>
                </a:extLst>
              </a:tr>
              <a:tr h="529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 Woli Zabierzowskiej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wyniku procentowego - 3 osoby zdawało </a:t>
                      </a: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wyniku procentowego - 3 osoby zdawało </a:t>
                      </a: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Brak wyniku procentowego - 3 osoby zdawało </a:t>
                      </a:r>
                      <a:endParaRPr lang="pl-PL" sz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84086"/>
                  </a:ext>
                </a:extLst>
              </a:tr>
              <a:tr h="490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 Suchorabie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endParaRPr lang="pl-PL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4648200" algn="l"/>
                        </a:tabLst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brak klas VIII</a:t>
                      </a:r>
                      <a:endParaRPr lang="pl-PL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20796"/>
                  </a:ext>
                </a:extLst>
              </a:tr>
              <a:tr h="297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nr 4 w Niepołomicach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648200" algn="l"/>
                        </a:tabLs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034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797001"/>
      </p:ext>
    </p:extLst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7234B-39BE-6E2B-0281-B6B44CD0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6672"/>
            <a:ext cx="7055380" cy="1400530"/>
          </a:xfrm>
        </p:spPr>
        <p:txBody>
          <a:bodyPr/>
          <a:lstStyle/>
          <a:p>
            <a:pPr algn="ctr"/>
            <a:r>
              <a:rPr lang="pl-PL" sz="2400" dirty="0"/>
              <a:t>Wyniki edukacyjne szkół za </a:t>
            </a:r>
            <a:r>
              <a:rPr lang="pl-PL" sz="2400" dirty="0">
                <a:solidFill>
                  <a:schemeClr val="tx1"/>
                </a:solidFill>
              </a:rPr>
              <a:t>r</a:t>
            </a:r>
            <a:r>
              <a:rPr lang="pl-PL" sz="2400" dirty="0"/>
              <a:t>ok szkolny</a:t>
            </a:r>
            <a:r>
              <a:rPr lang="pl-PL" sz="2400" dirty="0">
                <a:solidFill>
                  <a:schemeClr val="tx1"/>
                </a:solidFill>
              </a:rPr>
              <a:t> 2023/2024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/>
              <a:t>Matury</a:t>
            </a:r>
            <a:br>
              <a:rPr lang="pl-PL" sz="2400" dirty="0"/>
            </a:br>
            <a:endParaRPr lang="pl-PL" sz="240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F506381-ABAF-66D5-4511-48037117A13D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2052638"/>
          <a:ext cx="7093296" cy="2274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3541699909"/>
                    </a:ext>
                  </a:extLst>
                </a:gridCol>
                <a:gridCol w="590594">
                  <a:extLst>
                    <a:ext uri="{9D8B030D-6E8A-4147-A177-3AD203B41FA5}">
                      <a16:colId xmlns:a16="http://schemas.microsoft.com/office/drawing/2014/main" val="1315417308"/>
                    </a:ext>
                  </a:extLst>
                </a:gridCol>
                <a:gridCol w="771099">
                  <a:extLst>
                    <a:ext uri="{9D8B030D-6E8A-4147-A177-3AD203B41FA5}">
                      <a16:colId xmlns:a16="http://schemas.microsoft.com/office/drawing/2014/main" val="1948922334"/>
                    </a:ext>
                  </a:extLst>
                </a:gridCol>
                <a:gridCol w="1446619">
                  <a:extLst>
                    <a:ext uri="{9D8B030D-6E8A-4147-A177-3AD203B41FA5}">
                      <a16:colId xmlns:a16="http://schemas.microsoft.com/office/drawing/2014/main" val="3988074486"/>
                    </a:ext>
                  </a:extLst>
                </a:gridCol>
                <a:gridCol w="609643">
                  <a:extLst>
                    <a:ext uri="{9D8B030D-6E8A-4147-A177-3AD203B41FA5}">
                      <a16:colId xmlns:a16="http://schemas.microsoft.com/office/drawing/2014/main" val="520244122"/>
                    </a:ext>
                  </a:extLst>
                </a:gridCol>
                <a:gridCol w="995752">
                  <a:extLst>
                    <a:ext uri="{9D8B030D-6E8A-4147-A177-3AD203B41FA5}">
                      <a16:colId xmlns:a16="http://schemas.microsoft.com/office/drawing/2014/main" val="1445720034"/>
                    </a:ext>
                  </a:extLst>
                </a:gridCol>
                <a:gridCol w="1599469">
                  <a:extLst>
                    <a:ext uri="{9D8B030D-6E8A-4147-A177-3AD203B41FA5}">
                      <a16:colId xmlns:a16="http://schemas.microsoft.com/office/drawing/2014/main" val="4021144455"/>
                    </a:ext>
                  </a:extLst>
                </a:gridCol>
              </a:tblGrid>
              <a:tr h="612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ODSETEK SUKCESÓW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TECHNIKUM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271898"/>
                  </a:ext>
                </a:extLst>
              </a:tr>
              <a:tr h="457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MAŁOPOLSKA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N-CE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MAŁOPOLSKA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324841"/>
                  </a:ext>
                </a:extLst>
              </a:tr>
              <a:tr h="295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79,5%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71228"/>
                  </a:ext>
                </a:extLst>
              </a:tr>
              <a:tr h="295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81,5%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468180"/>
                  </a:ext>
                </a:extLst>
              </a:tr>
              <a:tr h="295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060969"/>
                  </a:ext>
                </a:extLst>
              </a:tr>
              <a:tr h="295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592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791490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FD7B87-4636-00D2-6D1F-5F1665D3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Wyniki edukacyjne szkół za rok szkolny 2023/2024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/>
              <a:t>MATURA 2024 - ZDAWALNOŚĆ</a:t>
            </a:r>
            <a:br>
              <a:rPr lang="pl-PL" sz="2400" dirty="0"/>
            </a:br>
            <a:endParaRPr lang="pl-PL" sz="2400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D5ACE04C-C1CD-0542-9885-346366713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928139"/>
              </p:ext>
            </p:extLst>
          </p:nvPr>
        </p:nvGraphicFramePr>
        <p:xfrm>
          <a:off x="1259632" y="1853248"/>
          <a:ext cx="6552728" cy="460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9906051"/>
      </p:ext>
    </p:extLst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60721-4449-C38E-3BF5-85D97C5C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pl-PL" sz="2400" dirty="0">
                <a:solidFill>
                  <a:schemeClr val="tx1"/>
                </a:solidFill>
              </a:rPr>
              <a:t>Wyniki edukacyjne szkół za rok szkolny 2023/2024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1600" dirty="0"/>
              <a:t>Egzaminy zawodowe sesja zimowa i letnia:</a:t>
            </a:r>
            <a:br>
              <a:rPr lang="pl-PL" sz="1600" dirty="0"/>
            </a:br>
            <a:r>
              <a:rPr lang="pl-PL" sz="1600" dirty="0"/>
              <a:t>Zespół Szkół im. Ojca Świętego Jana Pawła II w Niepołomicach</a:t>
            </a:r>
            <a:br>
              <a:rPr lang="pl-PL" sz="1600" dirty="0"/>
            </a:br>
            <a:endParaRPr lang="pl-PL" sz="16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E6C1835-7C2D-BDCF-9968-447E56C66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123448"/>
              </p:ext>
            </p:extLst>
          </p:nvPr>
        </p:nvGraphicFramePr>
        <p:xfrm>
          <a:off x="611561" y="2708920"/>
          <a:ext cx="7632847" cy="2088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1448">
                  <a:extLst>
                    <a:ext uri="{9D8B030D-6E8A-4147-A177-3AD203B41FA5}">
                      <a16:colId xmlns:a16="http://schemas.microsoft.com/office/drawing/2014/main" val="2446051833"/>
                    </a:ext>
                  </a:extLst>
                </a:gridCol>
                <a:gridCol w="1271448">
                  <a:extLst>
                    <a:ext uri="{9D8B030D-6E8A-4147-A177-3AD203B41FA5}">
                      <a16:colId xmlns:a16="http://schemas.microsoft.com/office/drawing/2014/main" val="4060429376"/>
                    </a:ext>
                  </a:extLst>
                </a:gridCol>
                <a:gridCol w="1717297">
                  <a:extLst>
                    <a:ext uri="{9D8B030D-6E8A-4147-A177-3AD203B41FA5}">
                      <a16:colId xmlns:a16="http://schemas.microsoft.com/office/drawing/2014/main" val="3214720891"/>
                    </a:ext>
                  </a:extLst>
                </a:gridCol>
                <a:gridCol w="1597573">
                  <a:extLst>
                    <a:ext uri="{9D8B030D-6E8A-4147-A177-3AD203B41FA5}">
                      <a16:colId xmlns:a16="http://schemas.microsoft.com/office/drawing/2014/main" val="29776351"/>
                    </a:ext>
                  </a:extLst>
                </a:gridCol>
                <a:gridCol w="1775081">
                  <a:extLst>
                    <a:ext uri="{9D8B030D-6E8A-4147-A177-3AD203B41FA5}">
                      <a16:colId xmlns:a16="http://schemas.microsoft.com/office/drawing/2014/main" val="3831096398"/>
                    </a:ext>
                  </a:extLst>
                </a:gridCol>
              </a:tblGrid>
              <a:tr h="504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EGZAMIN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EKA.04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HGT.03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INF.02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INF.03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139555"/>
                  </a:ext>
                </a:extLst>
              </a:tr>
              <a:tr h="5047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PISEMNY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2783162"/>
                  </a:ext>
                </a:extLst>
              </a:tr>
              <a:tr h="107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PRAKTYCZNY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88%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100%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dirty="0">
                          <a:effectLst/>
                        </a:rPr>
                        <a:t>70%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699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02729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E2DB1C-8323-5770-5623-85AB602C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64114"/>
          </a:xfrm>
        </p:spPr>
        <p:txBody>
          <a:bodyPr/>
          <a:lstStyle/>
          <a:p>
            <a:r>
              <a:rPr lang="pl-PL" sz="2000" dirty="0"/>
              <a:t>Wyniki edukacyjne szkół za rok </a:t>
            </a:r>
            <a:r>
              <a:rPr lang="pl-PL" sz="2000" dirty="0">
                <a:solidFill>
                  <a:schemeClr val="tx1"/>
                </a:solidFill>
              </a:rPr>
              <a:t>szkolny 2023/2024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/>
              <a:t>Egzaminy zawodowe:</a:t>
            </a:r>
            <a:br>
              <a:rPr lang="pl-PL" sz="2000" dirty="0"/>
            </a:br>
            <a:r>
              <a:rPr lang="pl-PL" sz="2000" dirty="0"/>
              <a:t>CKZiU – Branżowa Szkoła I Stopnia im. Bractwa Kurkowego w Niepołomicach, dane z OKE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DBB395C-A374-2CDE-1F98-D93AAF19BF79}"/>
              </a:ext>
            </a:extLst>
          </p:cNvPr>
          <p:cNvSpPr txBox="1"/>
          <p:nvPr/>
        </p:nvSpPr>
        <p:spPr>
          <a:xfrm>
            <a:off x="251520" y="2256822"/>
            <a:ext cx="8064895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roku szkolnym 2023/2024 do egzaminu zawodowego przystąpiło 70 uczniów z czego 14  nie zdało egzaminu zawodowego w zakresie danej kwalifikacji,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80%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uczniów uzyskało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Dyplom Zawodowy.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35879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5760640" cy="1080120"/>
          </a:xfrm>
        </p:spPr>
        <p:txBody>
          <a:bodyPr>
            <a:normAutofit/>
          </a:bodyPr>
          <a:lstStyle/>
          <a:p>
            <a:r>
              <a:rPr lang="pl-PL" sz="1600" dirty="0">
                <a:solidFill>
                  <a:schemeClr val="tx1"/>
                </a:solidFill>
              </a:rPr>
              <a:t>Wysokość  subwencji  oświatowej 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z  Ministerstwa Edukacji Narodowej; zadanie własne gminy (kwota przyznana na dzieci z orzeczeniem o potrzebie kształcenia specjalnego i dzieci 6-cio letnie)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113442"/>
              </p:ext>
            </p:extLst>
          </p:nvPr>
        </p:nvGraphicFramePr>
        <p:xfrm>
          <a:off x="249089" y="2420888"/>
          <a:ext cx="7923311" cy="430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2">
            <a:extLst>
              <a:ext uri="{FF2B5EF4-FFF2-40B4-BE49-F238E27FC236}">
                <a16:creationId xmlns:a16="http://schemas.microsoft.com/office/drawing/2014/main" id="{F234A766-B181-4350-85BE-121655D193B5}"/>
              </a:ext>
            </a:extLst>
          </p:cNvPr>
          <p:cNvSpPr txBox="1">
            <a:spLocks/>
          </p:cNvSpPr>
          <p:nvPr/>
        </p:nvSpPr>
        <p:spPr>
          <a:xfrm>
            <a:off x="2267744" y="2060848"/>
            <a:ext cx="5760640" cy="548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/>
              <a:t>Przedszkola samorządowe</a:t>
            </a:r>
          </a:p>
        </p:txBody>
      </p:sp>
    </p:spTree>
    <p:extLst>
      <p:ext uri="{BB962C8B-B14F-4D97-AF65-F5344CB8AC3E}">
        <p14:creationId xmlns:p14="http://schemas.microsoft.com/office/powerpoint/2010/main" val="28534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6912768" cy="1080120"/>
          </a:xfrm>
        </p:spPr>
        <p:txBody>
          <a:bodyPr>
            <a:normAutofit/>
          </a:bodyPr>
          <a:lstStyle/>
          <a:p>
            <a:pPr algn="just"/>
            <a:r>
              <a:rPr lang="pl-PL" sz="1600" dirty="0">
                <a:solidFill>
                  <a:schemeClr val="tx1"/>
                </a:solidFill>
              </a:rPr>
              <a:t>Wysokość subwencji  oświatowej z  Ministerstwa Edukacji Narodowej; (zadanie własne gminy (kwota przyznana na dzieci z orzeczeniem o potrzebie kształcenia specjalnego i dzieci 6-cio letnie)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806160"/>
              </p:ext>
            </p:extLst>
          </p:nvPr>
        </p:nvGraphicFramePr>
        <p:xfrm>
          <a:off x="107504" y="2276872"/>
          <a:ext cx="9036496" cy="452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2">
            <a:extLst>
              <a:ext uri="{FF2B5EF4-FFF2-40B4-BE49-F238E27FC236}">
                <a16:creationId xmlns:a16="http://schemas.microsoft.com/office/drawing/2014/main" id="{F234A766-B181-4350-85BE-121655D193B5}"/>
              </a:ext>
            </a:extLst>
          </p:cNvPr>
          <p:cNvSpPr txBox="1">
            <a:spLocks/>
          </p:cNvSpPr>
          <p:nvPr/>
        </p:nvSpPr>
        <p:spPr>
          <a:xfrm>
            <a:off x="2267744" y="1844824"/>
            <a:ext cx="57606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/>
              <a:t>Przedszkola Niepubliczne</a:t>
            </a:r>
          </a:p>
        </p:txBody>
      </p:sp>
    </p:spTree>
    <p:extLst>
      <p:ext uri="{BB962C8B-B14F-4D97-AF65-F5344CB8AC3E}">
        <p14:creationId xmlns:p14="http://schemas.microsoft.com/office/powerpoint/2010/main" val="255854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392488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000" dirty="0">
                <a:solidFill>
                  <a:schemeClr val="tx1"/>
                </a:solidFill>
              </a:rPr>
              <a:t>Wysokość  subwencji  oświatowej  z  Ministerstwa Edukacji Narodowej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916752"/>
              </p:ext>
            </p:extLst>
          </p:nvPr>
        </p:nvGraphicFramePr>
        <p:xfrm>
          <a:off x="395536" y="1484784"/>
          <a:ext cx="8283351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2">
            <a:extLst>
              <a:ext uri="{FF2B5EF4-FFF2-40B4-BE49-F238E27FC236}">
                <a16:creationId xmlns:a16="http://schemas.microsoft.com/office/drawing/2014/main" id="{F234A766-B181-4350-85BE-121655D193B5}"/>
              </a:ext>
            </a:extLst>
          </p:cNvPr>
          <p:cNvSpPr txBox="1">
            <a:spLocks/>
          </p:cNvSpPr>
          <p:nvPr/>
        </p:nvSpPr>
        <p:spPr>
          <a:xfrm>
            <a:off x="1691680" y="548680"/>
            <a:ext cx="518457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dirty="0"/>
              <a:t>Szkoły Podstawowe i Zespoły Szkolno-Przedszkolne</a:t>
            </a:r>
          </a:p>
        </p:txBody>
      </p:sp>
    </p:spTree>
    <p:extLst>
      <p:ext uri="{BB962C8B-B14F-4D97-AF65-F5344CB8AC3E}">
        <p14:creationId xmlns:p14="http://schemas.microsoft.com/office/powerpoint/2010/main" val="80769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576064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Wysokość  subwencji  oświatowej  </a:t>
            </a:r>
            <a:br>
              <a:rPr lang="pl-PL" sz="2800" dirty="0">
                <a:solidFill>
                  <a:schemeClr val="tx1"/>
                </a:solidFill>
              </a:rPr>
            </a:br>
            <a:r>
              <a:rPr lang="pl-PL" sz="2800" dirty="0">
                <a:solidFill>
                  <a:schemeClr val="tx1"/>
                </a:solidFill>
              </a:rPr>
              <a:t>z  Ministerstwa Edukacji Narodowej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20416"/>
              </p:ext>
            </p:extLst>
          </p:nvPr>
        </p:nvGraphicFramePr>
        <p:xfrm>
          <a:off x="249089" y="1988840"/>
          <a:ext cx="7923311" cy="473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2">
            <a:extLst>
              <a:ext uri="{FF2B5EF4-FFF2-40B4-BE49-F238E27FC236}">
                <a16:creationId xmlns:a16="http://schemas.microsoft.com/office/drawing/2014/main" id="{F234A766-B181-4350-85BE-121655D193B5}"/>
              </a:ext>
            </a:extLst>
          </p:cNvPr>
          <p:cNvSpPr txBox="1">
            <a:spLocks/>
          </p:cNvSpPr>
          <p:nvPr/>
        </p:nvSpPr>
        <p:spPr>
          <a:xfrm>
            <a:off x="971600" y="1340768"/>
            <a:ext cx="54726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/>
              <a:t>Szkoły ponadpodstawowe</a:t>
            </a:r>
          </a:p>
        </p:txBody>
      </p:sp>
    </p:spTree>
    <p:extLst>
      <p:ext uri="{BB962C8B-B14F-4D97-AF65-F5344CB8AC3E}">
        <p14:creationId xmlns:p14="http://schemas.microsoft.com/office/powerpoint/2010/main" val="44861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371600" y="404813"/>
            <a:ext cx="7772400" cy="90487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ŹRÓDŁA  INFORMACJI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0" y="1773238"/>
            <a:ext cx="8785225" cy="40243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/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Opracowanie zostało przygotowane na podstawie:</a:t>
            </a:r>
          </a:p>
          <a:p>
            <a:pPr algn="just"/>
            <a:r>
              <a:rPr lang="pl-PL" dirty="0">
                <a:latin typeface="Times New Roman"/>
                <a:cs typeface="Times New Roman"/>
              </a:rPr>
              <a:t> </a:t>
            </a:r>
            <a:r>
              <a:rPr lang="pl-PL" dirty="0">
                <a:solidFill>
                  <a:schemeClr val="tx1"/>
                </a:solidFill>
                <a:latin typeface="Times New Roman"/>
                <a:cs typeface="Times New Roman"/>
              </a:rPr>
              <a:t>Raportów Systemu Informacji Oświatowej wg stanu na dzień 15.05.2024, 30.09.2024 i 30.09.2025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Arkuszy organizacji pracy szkół i placówek oświatowych prowadzonych przez  Gminę Niepołomice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Sprawozdań OKE w Krakowie nt wyników egzaminów zewnętrznych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Sprawozdań finansowych Wydziału Edukacji Urzędu Miasta i Gminy Niepołomice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Innej dokumentacji źródłowej, w tym danych otrzymanych od przedszkoli, szkół i placówek.</a:t>
            </a:r>
          </a:p>
          <a:p>
            <a:pPr algn="just"/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sprawozdaniu wykorzystano dane statystyczne oraz wybrane wskaźniki oświatowe.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3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7272808" cy="792088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tx1"/>
                </a:solidFill>
                <a:effectLst/>
              </a:rPr>
              <a:t>Kwota przeznaczona na jednego ucznia w przedszkolach i szkołach publicznych wg wykonania budżetu 2024r.</a:t>
            </a:r>
            <a:endParaRPr lang="pl-PL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ADCA446-C9EF-4F2C-82F7-B25AB6381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64686"/>
              </p:ext>
            </p:extLst>
          </p:nvPr>
        </p:nvGraphicFramePr>
        <p:xfrm>
          <a:off x="467544" y="1700808"/>
          <a:ext cx="6984776" cy="4824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374571383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483772468"/>
                    </a:ext>
                  </a:extLst>
                </a:gridCol>
                <a:gridCol w="1104540">
                  <a:extLst>
                    <a:ext uri="{9D8B030D-6E8A-4147-A177-3AD203B41FA5}">
                      <a16:colId xmlns:a16="http://schemas.microsoft.com/office/drawing/2014/main" val="3345155941"/>
                    </a:ext>
                  </a:extLst>
                </a:gridCol>
                <a:gridCol w="926556">
                  <a:extLst>
                    <a:ext uri="{9D8B030D-6E8A-4147-A177-3AD203B41FA5}">
                      <a16:colId xmlns:a16="http://schemas.microsoft.com/office/drawing/2014/main" val="1388633597"/>
                    </a:ext>
                  </a:extLst>
                </a:gridCol>
                <a:gridCol w="1133271">
                  <a:extLst>
                    <a:ext uri="{9D8B030D-6E8A-4147-A177-3AD203B41FA5}">
                      <a16:colId xmlns:a16="http://schemas.microsoft.com/office/drawing/2014/main" val="1054757312"/>
                    </a:ext>
                  </a:extLst>
                </a:gridCol>
                <a:gridCol w="1372137">
                  <a:extLst>
                    <a:ext uri="{9D8B030D-6E8A-4147-A177-3AD203B41FA5}">
                      <a16:colId xmlns:a16="http://schemas.microsoft.com/office/drawing/2014/main" val="1961990492"/>
                    </a:ext>
                  </a:extLst>
                </a:gridCol>
              </a:tblGrid>
              <a:tr h="641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NAZWA SZKOŁY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WYKONANIE BUDŻETU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LICZBA UCZNIÓW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KWOTA NA UCZNIA ROCZNIE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KWOTA NA UCZNIA MIESIĘCZNIE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30570"/>
                  </a:ext>
                </a:extLst>
              </a:tr>
              <a:tr h="641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Przedsz. Samorz. w Podłężu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3 349 694,81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149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22 481,17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1 873,43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309665"/>
                  </a:ext>
                </a:extLst>
              </a:tr>
              <a:tr h="641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Przedsz. Samorz. w Woli Batorskiej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3 039 663,72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25 330,53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2 110,88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483302"/>
                  </a:ext>
                </a:extLst>
              </a:tr>
              <a:tr h="641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Przedsz. Samorz. w Niepołomicach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3 921 735,61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153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25 632,26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2 136 02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38129"/>
                  </a:ext>
                </a:extLst>
              </a:tr>
              <a:tr h="854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Przedsz. Samorz. W Zabierzowie Bocheńskim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2 909 141,87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31 281,10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2 606,76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291586"/>
                  </a:ext>
                </a:extLst>
              </a:tr>
              <a:tr h="427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ZSP w Zakrzowie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5 088 013,63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252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20 190,53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1 682,54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10263"/>
                  </a:ext>
                </a:extLst>
              </a:tr>
              <a:tr h="441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SP Nr 1 w Niepołomicach</a:t>
                      </a:r>
                      <a:endParaRPr lang="pl-PL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9 159 913,45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757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12 100,28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1 008,36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8452"/>
                  </a:ext>
                </a:extLst>
              </a:tr>
              <a:tr h="535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7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FFFFFF"/>
                          </a:solidFill>
                          <a:effectLst/>
                        </a:rPr>
                        <a:t>SP Nr 2 w Niepołomicach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10 678 435,10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778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13 725,49</a:t>
                      </a:r>
                    </a:p>
                  </a:txBody>
                  <a:tcPr marL="59399" marR="59399" marT="9185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1 143,79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93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06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11966" y="332656"/>
            <a:ext cx="7464226" cy="936104"/>
          </a:xfrm>
        </p:spPr>
        <p:txBody>
          <a:bodyPr>
            <a:normAutofit fontScale="90000"/>
          </a:bodyPr>
          <a:lstStyle/>
          <a:p>
            <a:r>
              <a:rPr lang="pl-PL" sz="2000" dirty="0">
                <a:solidFill>
                  <a:schemeClr val="tx1"/>
                </a:solidFill>
                <a:effectLst/>
              </a:rPr>
              <a:t>Kwota przeznaczona na jednego ucznia </a:t>
            </a:r>
            <a:br>
              <a:rPr lang="pl-PL" sz="2000" dirty="0">
                <a:solidFill>
                  <a:schemeClr val="tx1"/>
                </a:solidFill>
                <a:effectLst/>
              </a:rPr>
            </a:br>
            <a:r>
              <a:rPr lang="pl-PL" sz="2000" dirty="0">
                <a:solidFill>
                  <a:schemeClr val="tx1"/>
                </a:solidFill>
                <a:effectLst/>
              </a:rPr>
              <a:t>w przedszkolach i szkołach publicznych wg wykonania budżetu 2024r.</a:t>
            </a:r>
            <a:endParaRPr lang="pl-PL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4BB31AD-49E5-4237-AC4B-10F4EC13E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252844"/>
              </p:ext>
            </p:extLst>
          </p:nvPr>
        </p:nvGraphicFramePr>
        <p:xfrm>
          <a:off x="395537" y="1268760"/>
          <a:ext cx="6912767" cy="5406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764">
                  <a:extLst>
                    <a:ext uri="{9D8B030D-6E8A-4147-A177-3AD203B41FA5}">
                      <a16:colId xmlns:a16="http://schemas.microsoft.com/office/drawing/2014/main" val="640879880"/>
                    </a:ext>
                  </a:extLst>
                </a:gridCol>
                <a:gridCol w="1662101">
                  <a:extLst>
                    <a:ext uri="{9D8B030D-6E8A-4147-A177-3AD203B41FA5}">
                      <a16:colId xmlns:a16="http://schemas.microsoft.com/office/drawing/2014/main" val="2950510132"/>
                    </a:ext>
                  </a:extLst>
                </a:gridCol>
                <a:gridCol w="1373039">
                  <a:extLst>
                    <a:ext uri="{9D8B030D-6E8A-4147-A177-3AD203B41FA5}">
                      <a16:colId xmlns:a16="http://schemas.microsoft.com/office/drawing/2014/main" val="4002666981"/>
                    </a:ext>
                  </a:extLst>
                </a:gridCol>
                <a:gridCol w="1228509">
                  <a:extLst>
                    <a:ext uri="{9D8B030D-6E8A-4147-A177-3AD203B41FA5}">
                      <a16:colId xmlns:a16="http://schemas.microsoft.com/office/drawing/2014/main" val="1304658693"/>
                    </a:ext>
                  </a:extLst>
                </a:gridCol>
                <a:gridCol w="959196">
                  <a:extLst>
                    <a:ext uri="{9D8B030D-6E8A-4147-A177-3AD203B41FA5}">
                      <a16:colId xmlns:a16="http://schemas.microsoft.com/office/drawing/2014/main" val="97460625"/>
                    </a:ext>
                  </a:extLst>
                </a:gridCol>
                <a:gridCol w="1109158">
                  <a:extLst>
                    <a:ext uri="{9D8B030D-6E8A-4147-A177-3AD203B41FA5}">
                      <a16:colId xmlns:a16="http://schemas.microsoft.com/office/drawing/2014/main" val="824186506"/>
                    </a:ext>
                  </a:extLst>
                </a:gridCol>
              </a:tblGrid>
              <a:tr h="3533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l.P.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Nazwa Szkoły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Wykonanie budżetu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Liczba uczniów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Kwota na ucznia rocznie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Kwota na ucznia miesięcznie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50922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ZSP Niepołomice Nr3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4 147 238,11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20 633,03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1 719,42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64041"/>
                  </a:ext>
                </a:extLst>
              </a:tr>
              <a:tr h="3705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SP w Podłężu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6 334 542,72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374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16 937,28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1 411,44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6755"/>
                  </a:ext>
                </a:extLst>
              </a:tr>
              <a:tr h="3101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SP w Staniątkach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5 582 721,05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312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17 893,34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1 491,11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76038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ZSP w Suchorabie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2 984 250,60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136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21 943,02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1 828,58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80600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SP w Woli Batorskiej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6 301 281,53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17 503,56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1 458,63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43846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ZSP w Woli Zabierzowskiej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4 397 107,92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29 314,05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2 442,84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92626"/>
                  </a:ext>
                </a:extLst>
              </a:tr>
              <a:tr h="438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SP w Zabierzowie Bocheńskim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6 952 269,51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237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29 334,47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2 444,54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622254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ZSP w Zagórzu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4 338 942,91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215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20 181,13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1 681,76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517509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CKZiU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4 507 644,48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377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11 956,62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996,38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59957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Zespół Szkół</a:t>
                      </a:r>
                      <a:endParaRPr lang="pl-PL" sz="1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10 373 416,42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614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16 894,81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1 407,90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725462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effectLst/>
                        </a:rPr>
                        <a:t>18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SP NR 4 w Niepołomicach 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7 005 249,52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588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11 913,69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992,81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158042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effectLst/>
                        </a:rPr>
                        <a:t>19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Zespół Klubów Dziecięcych Klub Bociuś oraz Klub Agatka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928 539,75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15+18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58065"/>
                  </a:ext>
                </a:extLst>
              </a:tr>
              <a:tr h="255326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effectLst/>
                        </a:rPr>
                        <a:t>20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Klub Jacek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636 967,22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57880"/>
                  </a:ext>
                </a:extLst>
              </a:tr>
              <a:tr h="112544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effectLst/>
                        </a:rPr>
                        <a:t>21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</a:rPr>
                        <a:t>MOA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2 013 089,31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35215"/>
                  </a:ext>
                </a:extLst>
              </a:tr>
              <a:tr h="8065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b="1" dirty="0">
                          <a:solidFill>
                            <a:srgbClr val="FFFFFF"/>
                          </a:solidFill>
                          <a:effectLst/>
                        </a:rPr>
                        <a:t>RAZEM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b="1" dirty="0">
                          <a:solidFill>
                            <a:schemeClr val="tx1"/>
                          </a:solidFill>
                          <a:effectLst/>
                        </a:rPr>
                        <a:t>104 649 859,24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b="1" dirty="0">
                          <a:solidFill>
                            <a:schemeClr val="tx1"/>
                          </a:solidFill>
                          <a:effectLst/>
                        </a:rPr>
                        <a:t>2302+3564+(58 kluby dziecięce) = 5866+(58K.Dz.)</a:t>
                      </a: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1279" marR="61279" marT="8511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61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51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620688"/>
            <a:ext cx="734481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effectLst/>
              </a:rPr>
              <a:t>Dotacja z budżetu Gminy Niepołomice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dla placówek niepublicznych</a:t>
            </a:r>
            <a:r>
              <a:rPr lang="pl-PL" sz="2800" dirty="0"/>
              <a:t> 75%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201A7CA-488B-459E-A0C6-3DBF5EFED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219909"/>
              </p:ext>
            </p:extLst>
          </p:nvPr>
        </p:nvGraphicFramePr>
        <p:xfrm>
          <a:off x="611560" y="1556792"/>
          <a:ext cx="7632848" cy="4152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0724">
                  <a:extLst>
                    <a:ext uri="{9D8B030D-6E8A-4147-A177-3AD203B41FA5}">
                      <a16:colId xmlns:a16="http://schemas.microsoft.com/office/drawing/2014/main" val="2452624017"/>
                    </a:ext>
                  </a:extLst>
                </a:gridCol>
                <a:gridCol w="4262124">
                  <a:extLst>
                    <a:ext uri="{9D8B030D-6E8A-4147-A177-3AD203B41FA5}">
                      <a16:colId xmlns:a16="http://schemas.microsoft.com/office/drawing/2014/main" val="2298964467"/>
                    </a:ext>
                  </a:extLst>
                </a:gridCol>
              </a:tblGrid>
              <a:tr h="420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PRZEDSZKOLE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Dotacja wypłacona w 2024r.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490231"/>
                  </a:ext>
                </a:extLst>
              </a:tr>
              <a:tr h="227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Augustianki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1 226 849,58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1653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Służebniczki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1 348 763,50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0825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Tygrysek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1 727 192,86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217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Eko – Park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1 687 247,26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5455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Słoneczna Kraina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1 504 510,70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429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PN Fair Play NECO 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725 907,87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9632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Olimpijskie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1 217 094,04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4796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Turkusowe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1 340 823,52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3058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PN Entliczek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872 596,84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6459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Pliszka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848 486,16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5914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Leśne Szumisie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759 534,10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3416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Happy Fun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443 985,84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004312"/>
                  </a:ext>
                </a:extLst>
              </a:tr>
              <a:tr h="3279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Fair Play Sandkasse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467 696,86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89936"/>
                  </a:ext>
                </a:extLst>
              </a:tr>
              <a:tr h="3279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Baby Booom nr 2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415 195,40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086465"/>
                  </a:ext>
                </a:extLst>
              </a:tr>
              <a:tr h="32798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SUMA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14 585 884,53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4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1052736"/>
            <a:ext cx="734481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effectLst/>
              </a:rPr>
              <a:t>Dotacja z budżetu Gminy Niepołomice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dla placówek </a:t>
            </a:r>
            <a:r>
              <a:rPr lang="pl-PL" sz="2800" dirty="0"/>
              <a:t>niepublicznych 100%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51DB93B-65E3-402B-BBEB-A585335F1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38691"/>
              </p:ext>
            </p:extLst>
          </p:nvPr>
        </p:nvGraphicFramePr>
        <p:xfrm>
          <a:off x="683568" y="2852936"/>
          <a:ext cx="7776864" cy="2405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9764">
                  <a:extLst>
                    <a:ext uri="{9D8B030D-6E8A-4147-A177-3AD203B41FA5}">
                      <a16:colId xmlns:a16="http://schemas.microsoft.com/office/drawing/2014/main" val="3437067950"/>
                    </a:ext>
                  </a:extLst>
                </a:gridCol>
                <a:gridCol w="4107100">
                  <a:extLst>
                    <a:ext uri="{9D8B030D-6E8A-4147-A177-3AD203B41FA5}">
                      <a16:colId xmlns:a16="http://schemas.microsoft.com/office/drawing/2014/main" val="232035547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PRZEDSZKOLE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Dotacja wypłacona w 2024r.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08640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PN Słoneczna Kraina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1 726 494,76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0161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PN Entliczek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43 094,22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89437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Baby Booom nr 2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313 634,92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595147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Pliszka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411 603,44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198826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 Fair Play NECO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46 409,16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565295"/>
                  </a:ext>
                </a:extLst>
              </a:tr>
              <a:tr h="2929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SUMA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2 541 236,50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709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76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476672"/>
            <a:ext cx="734481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effectLst/>
              </a:rPr>
              <a:t>Dopłaty do niepublicznych żłobków i klubów malucha z budżetu Gminy Niepołomice</a:t>
            </a:r>
            <a:endParaRPr lang="pl-PL" sz="24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BE3CFC9-DE89-4F91-847B-DB526C1DB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15307"/>
              </p:ext>
            </p:extLst>
          </p:nvPr>
        </p:nvGraphicFramePr>
        <p:xfrm>
          <a:off x="323528" y="1268760"/>
          <a:ext cx="7056785" cy="464781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100215">
                  <a:extLst>
                    <a:ext uri="{9D8B030D-6E8A-4147-A177-3AD203B41FA5}">
                      <a16:colId xmlns:a16="http://schemas.microsoft.com/office/drawing/2014/main" val="4261231493"/>
                    </a:ext>
                  </a:extLst>
                </a:gridCol>
                <a:gridCol w="1665688">
                  <a:extLst>
                    <a:ext uri="{9D8B030D-6E8A-4147-A177-3AD203B41FA5}">
                      <a16:colId xmlns:a16="http://schemas.microsoft.com/office/drawing/2014/main" val="2861255529"/>
                    </a:ext>
                  </a:extLst>
                </a:gridCol>
                <a:gridCol w="1704623">
                  <a:extLst>
                    <a:ext uri="{9D8B030D-6E8A-4147-A177-3AD203B41FA5}">
                      <a16:colId xmlns:a16="http://schemas.microsoft.com/office/drawing/2014/main" val="1491609897"/>
                    </a:ext>
                  </a:extLst>
                </a:gridCol>
                <a:gridCol w="1586259">
                  <a:extLst>
                    <a:ext uri="{9D8B030D-6E8A-4147-A177-3AD203B41FA5}">
                      <a16:colId xmlns:a16="http://schemas.microsoft.com/office/drawing/2014/main" val="323799044"/>
                    </a:ext>
                  </a:extLst>
                </a:gridCol>
              </a:tblGrid>
              <a:tr h="411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</a:rPr>
                        <a:t> 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zapisanych dzieci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miejsc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Kwota otrzymana w 2024r.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5331"/>
                  </a:ext>
                </a:extLst>
              </a:tr>
              <a:tr h="26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Żłobki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Kwota 100 zł. na dziecko 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13929"/>
                  </a:ext>
                </a:extLst>
              </a:tr>
              <a:tr h="25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Niepubliczny Żłobek „Kraina Smyka”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16 600,00zł.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98845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Niepubliczny Żłobek MINI EKO-PARK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17 600,00zł.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62920"/>
                  </a:ext>
                </a:extLst>
              </a:tr>
              <a:tr h="303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Żłobek Na Dobry Początek ul. Staniątecka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34 200,00zł.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54643"/>
                  </a:ext>
                </a:extLst>
              </a:tr>
              <a:tr h="26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Żłobek HAPPY FUN   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28 800,00zł.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804568"/>
                  </a:ext>
                </a:extLst>
              </a:tr>
              <a:tr h="26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Żłobek FAIR PLAY   Sandkasse   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  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40 800,00zł.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50151"/>
                  </a:ext>
                </a:extLst>
              </a:tr>
              <a:tr h="303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Żłobek Na Dobry Początek  ul. Partyzantów                      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30 000,00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82859"/>
                  </a:ext>
                </a:extLst>
              </a:tr>
              <a:tr h="26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Żłobek „Tygrysek” Fundacja Ruchu i Promocji Zdrowia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17 700,00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657325"/>
                  </a:ext>
                </a:extLst>
              </a:tr>
              <a:tr h="26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Żłobek Baby Boom nr 2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18307"/>
                  </a:ext>
                </a:extLst>
              </a:tr>
              <a:tr h="30818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                                </a:t>
                      </a: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Żłobki – 186 500,00 zł.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9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77857"/>
                  </a:ext>
                </a:extLst>
              </a:tr>
              <a:tr h="262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 Malucha Leśne Szumisie I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 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28 900,00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3659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 Malucha Leśne Szumisie II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                                               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29 400,00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40833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 dziecięcy Montessori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22 600,00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05814"/>
                  </a:ext>
                </a:extLst>
              </a:tr>
              <a:tr h="588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  </a:t>
                      </a: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KLUBY– 80 900,00 zł.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Dzienni opiekunowie – 7 opiekunów, liczba dzieci 33- kwota 38 900,00zł.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 RAZEM 306 300,00 zł.</a:t>
                      </a:r>
                    </a:p>
                  </a:txBody>
                  <a:tcPr marL="51682" marR="51682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476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06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476672"/>
            <a:ext cx="763284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effectLst/>
              </a:rPr>
              <a:t>Realizacja budżetu niepołomickiej oświaty w </a:t>
            </a:r>
            <a:r>
              <a:rPr lang="pl-PL" sz="2800" dirty="0"/>
              <a:t>2024</a:t>
            </a:r>
            <a:r>
              <a:rPr lang="pl-PL" sz="2800" dirty="0">
                <a:effectLst/>
              </a:rPr>
              <a:t> r</a:t>
            </a:r>
            <a:endParaRPr lang="pl-PL" sz="28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9D3BF7B-6D34-474C-A479-407157B07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632810"/>
              </p:ext>
            </p:extLst>
          </p:nvPr>
        </p:nvGraphicFramePr>
        <p:xfrm>
          <a:off x="755576" y="1268759"/>
          <a:ext cx="6696744" cy="4408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2744">
                  <a:extLst>
                    <a:ext uri="{9D8B030D-6E8A-4147-A177-3AD203B41FA5}">
                      <a16:colId xmlns:a16="http://schemas.microsoft.com/office/drawing/2014/main" val="4013013514"/>
                    </a:ext>
                  </a:extLst>
                </a:gridCol>
                <a:gridCol w="1774000">
                  <a:extLst>
                    <a:ext uri="{9D8B030D-6E8A-4147-A177-3AD203B41FA5}">
                      <a16:colId xmlns:a16="http://schemas.microsoft.com/office/drawing/2014/main" val="1178635328"/>
                    </a:ext>
                  </a:extLst>
                </a:gridCol>
              </a:tblGrid>
              <a:tr h="287434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Wysokość subwencji oświatowej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64 932 588,00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1036"/>
                  </a:ext>
                </a:extLst>
              </a:tr>
              <a:tr h="3256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Część rozwojowa subwencji ogólnej dla gminy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2 192 305,00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858357"/>
                  </a:ext>
                </a:extLst>
              </a:tr>
              <a:tr h="698431">
                <a:tc>
                  <a:txBody>
                    <a:bodyPr/>
                    <a:lstStyle/>
                    <a:p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Dochody szkół w 2024 r. (m.in. d</a:t>
                      </a:r>
                      <a:r>
                        <a:rPr lang="pl-PL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odatkowe środki wynikające z zawartych umów projektowych, umów związanych z dożywianiem dzieci oraz dofinansowanie z dotacji celowej w zakresie wychowania przedszkolnego), w tym dochód ze stacji kontroli pojazdów przy CKZiU  (485 789,65 zł.)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065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10 135 550,05</a:t>
                      </a:r>
                    </a:p>
                    <a:p>
                      <a:pPr lvl="0" algn="ctr">
                        <a:lnSpc>
                          <a:spcPts val="2065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485 789,65</a:t>
                      </a:r>
                      <a:endParaRPr lang="pl-PL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277904"/>
                  </a:ext>
                </a:extLst>
              </a:tr>
              <a:tr h="396031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Dopłata gminy do wykonania budżetów szkół ( pomniejszona o subwencję oraz dochody)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46 500 206,99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815772"/>
                  </a:ext>
                </a:extLst>
              </a:tr>
              <a:tr h="613228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Dotacja z budżetu gminy Niepołomice dla przedszkoli niepublicznych (pomniejszona o subwencję)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10 901 041,47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8424"/>
                  </a:ext>
                </a:extLst>
              </a:tr>
              <a:tr h="608147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Realizacja zapewnienia miejsc wychowania przedszkolnego dzieciom nieprzyjętym do przedszkoli publicznych w przedszkolach niepublicznych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2 541 236,50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142259"/>
                  </a:ext>
                </a:extLst>
              </a:tr>
              <a:tr h="613228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Dopłaty do niepublicznych żłobków, klubów malucha oraz dziennych opiekunów z budżetu gminy Niepołomice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306 300,00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534744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zorganizowany do szkół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065"/>
                        </a:lnSpc>
                        <a:spcBef>
                          <a:spcPts val="240"/>
                        </a:spcBef>
                        <a:buNone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1 526 166,09</a:t>
                      </a:r>
                      <a:endParaRPr lang="pl-PL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048359"/>
                  </a:ext>
                </a:extLst>
              </a:tr>
              <a:tr h="287434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Dowóz indywidualny dzieci z orzeczeniem do szkół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260 000,00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08022"/>
                  </a:ext>
                </a:extLst>
              </a:tr>
              <a:tr h="287434">
                <a:tc>
                  <a:txBody>
                    <a:bodyPr/>
                    <a:lstStyle/>
                    <a:p>
                      <a:pPr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Wykonanie budżetu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240"/>
                        </a:spcBef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105 026 852,27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6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2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20D9FF-8065-86FE-0AEC-1B44278F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1FDBDF-258B-D02C-B882-D6B78196E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081364-106A-C2E1-3CB6-A121C5F0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" y="8125"/>
            <a:ext cx="9157704" cy="68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873294"/>
      </p:ext>
    </p:extLst>
  </p:cSld>
  <p:clrMapOvr>
    <a:masterClrMapping/>
  </p:clrMapOvr>
  <p:transition spd="med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0E8AC-0259-FFB0-BC20-84C9466E5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1131D76-76B4-713E-54DD-B4983487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956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 descr="Obraz zawierający zrzut ekranu, tekst, projekt graficzny, Grafika&#10;&#10;Zawartość wygenerowana przez AI może być niepoprawna.">
            <a:extLst>
              <a:ext uri="{FF2B5EF4-FFF2-40B4-BE49-F238E27FC236}">
                <a16:creationId xmlns:a16="http://schemas.microsoft.com/office/drawing/2014/main" id="{B5D005D2-111E-D8F9-57F9-F62963B0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98730"/>
            <a:ext cx="6363021" cy="5400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7" name="Symbol zastępczy zawartości 46">
            <a:extLst>
              <a:ext uri="{FF2B5EF4-FFF2-40B4-BE49-F238E27FC236}">
                <a16:creationId xmlns:a16="http://schemas.microsoft.com/office/drawing/2014/main" id="{4B3D56A8-285D-BBE3-82F3-F4B548D8C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38" y="1700808"/>
            <a:ext cx="7776864" cy="3402378"/>
          </a:xfrm>
        </p:spPr>
        <p:txBody>
          <a:bodyPr vert="horz" lIns="51435" tIns="25718" rIns="51435" bIns="25718" rtlCol="0" anchor="t">
            <a:normAutofit fontScale="92500"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br>
              <a:rPr lang="pl-PL" sz="825" dirty="0">
                <a:latin typeface="Calibri Light"/>
                <a:ea typeface="Calibri Light"/>
                <a:cs typeface="Calibri Light"/>
              </a:rPr>
            </a:br>
            <a:r>
              <a:rPr lang="pl-PL" sz="1425" dirty="0">
                <a:latin typeface="Aptos Display"/>
              </a:rPr>
              <a:t>W ramach Programu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l-PL" sz="1425" dirty="0">
                <a:latin typeface="Aptos Display"/>
              </a:rPr>
              <a:t>Fundusze Europejskie dla Małopolski 2021-2027, </a:t>
            </a:r>
            <a:br>
              <a:rPr lang="pl-PL" sz="1425" dirty="0">
                <a:latin typeface="Aptos Display"/>
              </a:rPr>
            </a:br>
            <a:r>
              <a:rPr lang="pl-PL" sz="1425" dirty="0">
                <a:latin typeface="Aptos Display"/>
              </a:rPr>
              <a:t>Priorytetu 5. Fundusze europejskie wspierające infrastrukturę społeczną,</a:t>
            </a:r>
            <a:br>
              <a:rPr lang="pl-PL" sz="1425" dirty="0">
                <a:latin typeface="Aptos Display"/>
              </a:rPr>
            </a:br>
            <a:r>
              <a:rPr lang="pl-PL" sz="1425" dirty="0">
                <a:latin typeface="Aptos Display"/>
              </a:rPr>
              <a:t> Działanie 5.3 Infrastruktura kształcenia zawodowego,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l-PL" sz="1425" dirty="0">
                <a:latin typeface="Aptos Display"/>
              </a:rPr>
              <a:t>Typ projektu A. wsparcie infrastruktury szkół ponadpodstawowych prowadzących kształcenie zawodowe </a:t>
            </a:r>
            <a:endParaRPr lang="pl-PL" sz="3225" dirty="0"/>
          </a:p>
          <a:p>
            <a:pPr marL="0" indent="0" algn="ctr">
              <a:spcBef>
                <a:spcPct val="0"/>
              </a:spcBef>
              <a:buNone/>
            </a:pPr>
            <a:br>
              <a:rPr lang="pl-PL" sz="1200" dirty="0">
                <a:latin typeface="Aptos Display"/>
              </a:rPr>
            </a:br>
            <a:r>
              <a:rPr lang="pl-PL" sz="2700" dirty="0">
                <a:latin typeface="Aptos Display"/>
              </a:rPr>
              <a:t>Centrum Kształcenia Zawodowego i Ustawicznego </a:t>
            </a:r>
            <a:br>
              <a:rPr lang="pl-PL" sz="2700" dirty="0">
                <a:latin typeface="Aptos Display"/>
              </a:rPr>
            </a:br>
            <a:r>
              <a:rPr lang="pl-PL" sz="2700" dirty="0">
                <a:latin typeface="Aptos Display"/>
              </a:rPr>
              <a:t>w Niepołomicach</a:t>
            </a:r>
            <a:endParaRPr lang="pl-PL" sz="27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 algn="ctr">
              <a:spcBef>
                <a:spcPct val="0"/>
              </a:spcBef>
              <a:buNone/>
            </a:pPr>
            <a:br>
              <a:rPr lang="pl-PL" sz="1200" dirty="0">
                <a:latin typeface="Aptos Display"/>
              </a:rPr>
            </a:br>
            <a:r>
              <a:rPr lang="pl-PL" sz="1200" dirty="0">
                <a:latin typeface="Aptos Display"/>
              </a:rPr>
              <a:t> </a:t>
            </a:r>
            <a:r>
              <a:rPr lang="pl-PL" sz="1425" dirty="0">
                <a:latin typeface="Aptos Display"/>
              </a:rPr>
              <a:t>pozyskało dofinansowanie w wysokości:</a:t>
            </a:r>
            <a:endParaRPr lang="pl-PL" sz="1425" dirty="0">
              <a:latin typeface="Calibri" panose="020F0502020204030204"/>
              <a:ea typeface="Calibri"/>
              <a:cs typeface="Calibri"/>
            </a:endParaRPr>
          </a:p>
          <a:p>
            <a:pPr marL="0" indent="0" algn="ctr">
              <a:spcBef>
                <a:spcPct val="0"/>
              </a:spcBef>
              <a:buNone/>
            </a:pPr>
            <a:br>
              <a:rPr lang="pl-PL" sz="1200" dirty="0">
                <a:latin typeface="Aptos Display"/>
              </a:rPr>
            </a:br>
            <a:r>
              <a:rPr lang="pl-PL" sz="1950" b="1" dirty="0">
                <a:latin typeface="Aptos Display"/>
              </a:rPr>
              <a:t> 10 552 189,19 zł </a:t>
            </a:r>
            <a:endParaRPr lang="pl-PL" sz="1950" dirty="0">
              <a:latin typeface="Calibri" panose="020F0502020204030204"/>
              <a:ea typeface="Calibri"/>
              <a:cs typeface="Calibri"/>
            </a:endParaRPr>
          </a:p>
          <a:p>
            <a:pPr marL="0" indent="0" algn="ctr">
              <a:spcBef>
                <a:spcPct val="0"/>
              </a:spcBef>
              <a:buNone/>
            </a:pPr>
            <a:br>
              <a:rPr lang="pl-PL" sz="1200" dirty="0">
                <a:latin typeface="Aptos Display"/>
              </a:rPr>
            </a:br>
            <a:r>
              <a:rPr lang="pl-PL" sz="1950" dirty="0">
                <a:latin typeface="Aptos Display"/>
              </a:rPr>
              <a:t>na rozbudowę budynku oraz placu manewrowego do nauki jazdy wraz z niezbędną infrastrukturą przy ulicy Kolejowej w Niepołomicach.</a:t>
            </a:r>
            <a:endParaRPr lang="pl-PL" sz="2700" dirty="0">
              <a:ea typeface="Calibri"/>
              <a:cs typeface="Calibri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930B5BEF-C2EB-D642-2B69-63C083BADCD7}"/>
              </a:ext>
            </a:extLst>
          </p:cNvPr>
          <p:cNvSpPr txBox="1"/>
          <p:nvPr/>
        </p:nvSpPr>
        <p:spPr>
          <a:xfrm>
            <a:off x="1176533" y="5161002"/>
            <a:ext cx="6851852" cy="69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100" b="1" dirty="0">
                <a:latin typeface="Aptos Display"/>
              </a:rPr>
              <a:t>Łączna wartość projektu dla Gminy Niepołomice, wraz z wkładem własnym, wynosi ​12 091 931,28 zł. </a:t>
            </a:r>
            <a:endParaRPr lang="pl-PL" sz="2100" b="1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Grafika 1" descr="Rozwój biznesu z wypełnieniem pełnym">
            <a:extLst>
              <a:ext uri="{FF2B5EF4-FFF2-40B4-BE49-F238E27FC236}">
                <a16:creationId xmlns:a16="http://schemas.microsoft.com/office/drawing/2014/main" id="{F02F9FF1-4BE4-BAFC-79B6-85C8CA91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4408" y="1932152"/>
            <a:ext cx="514350" cy="514350"/>
          </a:xfrm>
          <a:prstGeom prst="rect">
            <a:avLst/>
          </a:prstGeom>
        </p:spPr>
      </p:pic>
      <p:pic>
        <p:nvPicPr>
          <p:cNvPr id="4" name="Grafika 3" descr="Mechanik samochodowy z wypełnieniem pełnym">
            <a:extLst>
              <a:ext uri="{FF2B5EF4-FFF2-40B4-BE49-F238E27FC236}">
                <a16:creationId xmlns:a16="http://schemas.microsoft.com/office/drawing/2014/main" id="{2347E580-656B-C0BD-22A7-2B6FB29FB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322" y="3629704"/>
            <a:ext cx="514350" cy="514350"/>
          </a:xfrm>
          <a:prstGeom prst="rect">
            <a:avLst/>
          </a:prstGeom>
        </p:spPr>
      </p:pic>
      <p:pic>
        <p:nvPicPr>
          <p:cNvPr id="6" name="Grafika 5" descr="Opinia klienta z wypełnieniem pełnym">
            <a:extLst>
              <a:ext uri="{FF2B5EF4-FFF2-40B4-BE49-F238E27FC236}">
                <a16:creationId xmlns:a16="http://schemas.microsoft.com/office/drawing/2014/main" id="{2EA9D22B-6EF6-A076-51CE-1BAA14E98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6322" y="2780928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9184"/>
      </p:ext>
    </p:extLst>
  </p:cSld>
  <p:clrMapOvr>
    <a:masterClrMapping/>
  </p:clrMapOvr>
  <p:transition spd="med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86F41-8ABA-CF30-1A96-3D3760300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8C9FD-0BEA-4ED9-2D93-9C9780C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346" y="1673805"/>
            <a:ext cx="3110606" cy="3510390"/>
          </a:xfrm>
        </p:spPr>
        <p:txBody>
          <a:bodyPr vert="horz" lIns="51435" tIns="25718" rIns="51435" bIns="25718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1350" dirty="0">
                <a:solidFill>
                  <a:schemeClr val="tx1"/>
                </a:solidFill>
                <a:latin typeface="Aptos Display"/>
                <a:cs typeface="Times New Roman"/>
              </a:rPr>
              <a:t>Zakres projektu obejmuje rozbudowę istniejącego budynku szkoły przy ulicy Kolejowe w Niepołomicach wraz z placem manewrowym oraz zakup sprzętów </a:t>
            </a:r>
            <a:br>
              <a:rPr lang="pl-PL" sz="1350" dirty="0">
                <a:solidFill>
                  <a:schemeClr val="tx1"/>
                </a:solidFill>
                <a:latin typeface="Aptos Display"/>
                <a:cs typeface="Times New Roman"/>
              </a:rPr>
            </a:br>
            <a:r>
              <a:rPr lang="pl-PL" sz="1350" dirty="0">
                <a:solidFill>
                  <a:schemeClr val="tx1"/>
                </a:solidFill>
                <a:latin typeface="Aptos Display"/>
                <a:cs typeface="Times New Roman"/>
              </a:rPr>
              <a:t>i wyposażenia do warsztatów szkolnych, pracowni ruchu drogowego oraz środków transportu, w których prowadzona jest praktyczna nauka w zawodach z branży motoryzacyjnej. Zakończenie realizacji projektu grudzień 2026 roku.</a:t>
            </a:r>
            <a:endParaRPr lang="pl-PL" sz="1350" dirty="0">
              <a:solidFill>
                <a:schemeClr val="tx1"/>
              </a:solidFill>
              <a:latin typeface="Aptos Display"/>
            </a:endParaRPr>
          </a:p>
        </p:txBody>
      </p:sp>
      <p:pic>
        <p:nvPicPr>
          <p:cNvPr id="5" name="Obraz 4" descr="Obraz zawierający zrzut ekranu, tekst, projekt graficzny, Grafika&#10;&#10;Zawartość wygenerowana przez AI może być niepoprawna.">
            <a:extLst>
              <a:ext uri="{FF2B5EF4-FFF2-40B4-BE49-F238E27FC236}">
                <a16:creationId xmlns:a16="http://schemas.microsoft.com/office/drawing/2014/main" id="{DF49C6E0-EBCC-F8AF-5E1E-C7626350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75" y="1018256"/>
            <a:ext cx="5912401" cy="46625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Obraz 5" descr="Obraz zawierający okno, budynek, Prostokąt, kwadrat&#10;&#10;Zawartość wygenerowana przez AI może być niepoprawna.">
            <a:extLst>
              <a:ext uri="{FF2B5EF4-FFF2-40B4-BE49-F238E27FC236}">
                <a16:creationId xmlns:a16="http://schemas.microsoft.com/office/drawing/2014/main" id="{13A39A36-23E2-2C40-DEC2-E9C190CE2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240" y="1556879"/>
            <a:ext cx="2572457" cy="1102909"/>
          </a:xfrm>
          <a:prstGeom prst="rect">
            <a:avLst/>
          </a:prstGeom>
        </p:spPr>
      </p:pic>
      <p:pic>
        <p:nvPicPr>
          <p:cNvPr id="3" name="Obraz 2" descr="Obraz zawierający na wolnym powietrzu, niebo, samochód, Pojazd lądowy&#10;&#10;Zawartość wygenerowana przez AI może być niepoprawna.">
            <a:extLst>
              <a:ext uri="{FF2B5EF4-FFF2-40B4-BE49-F238E27FC236}">
                <a16:creationId xmlns:a16="http://schemas.microsoft.com/office/drawing/2014/main" id="{90E5A9E1-A274-B9AA-8803-3555DBC5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922" y="4744093"/>
            <a:ext cx="2190506" cy="1256657"/>
          </a:xfrm>
          <a:prstGeom prst="rect">
            <a:avLst/>
          </a:prstGeom>
        </p:spPr>
      </p:pic>
      <p:pic>
        <p:nvPicPr>
          <p:cNvPr id="4" name="Obraz 3" descr="Obraz zawierający na wolnym powietrzu, budynek, niebo, droga&#10;&#10;Zawartość wygenerowana przez AI może być niepoprawna.">
            <a:extLst>
              <a:ext uri="{FF2B5EF4-FFF2-40B4-BE49-F238E27FC236}">
                <a16:creationId xmlns:a16="http://schemas.microsoft.com/office/drawing/2014/main" id="{FBCF3A85-69B9-F010-D192-DEEA453BF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637" y="2613541"/>
            <a:ext cx="4431407" cy="2106199"/>
          </a:xfrm>
          <a:prstGeom prst="rect">
            <a:avLst/>
          </a:prstGeom>
        </p:spPr>
      </p:pic>
      <p:pic>
        <p:nvPicPr>
          <p:cNvPr id="7" name="Obraz 6" descr="Obraz zawierający okno, Prostokąt, budynek&#10;&#10;Zawartość wygenerowana przez AI może być niepoprawna.">
            <a:extLst>
              <a:ext uri="{FF2B5EF4-FFF2-40B4-BE49-F238E27FC236}">
                <a16:creationId xmlns:a16="http://schemas.microsoft.com/office/drawing/2014/main" id="{B30BB967-1716-A950-E56B-5E6E78461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71696" y="1556879"/>
            <a:ext cx="1470749" cy="1059723"/>
          </a:xfrm>
          <a:prstGeom prst="rect">
            <a:avLst/>
          </a:prstGeom>
        </p:spPr>
      </p:pic>
      <p:pic>
        <p:nvPicPr>
          <p:cNvPr id="9" name="Obraz 8" descr="Obraz zawierający niebo, chmura, drzewo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215ED417-728D-7450-91D2-C28879C45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828" y="4744094"/>
            <a:ext cx="2640715" cy="12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2471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731556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Szkoły i placówki w Gminie, dla których organem prowadzącym jest Gmina Niepołomice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482137"/>
              </p:ext>
            </p:extLst>
          </p:nvPr>
        </p:nvGraphicFramePr>
        <p:xfrm>
          <a:off x="323528" y="1628800"/>
          <a:ext cx="8229600" cy="4958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74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7FB2-60AC-64A5-B5FE-797052CF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8CA7AF-8309-7D88-24CC-6DD2FE14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611" y="1916833"/>
            <a:ext cx="3440280" cy="3772478"/>
          </a:xfrm>
        </p:spPr>
        <p:txBody>
          <a:bodyPr vert="horz" lIns="51435" tIns="25718" rIns="51435" bIns="25718" rtlCol="0" anchor="ctr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pl-PL" sz="1350" dirty="0">
                <a:solidFill>
                  <a:schemeClr val="tx1"/>
                </a:solidFill>
                <a:latin typeface="Aptos Display"/>
                <a:ea typeface="+mj-lt"/>
                <a:cs typeface="Times New Roman"/>
              </a:rPr>
              <a:t>Przykład realizacji dostosowania wyposażenia szkoły do standardów rynkowych poprzez wybudowanie  nowoczesnego pawilonu usługowego przystosowanego do prowadzenia działalności fryzjerskiej. Obiekt będzie wykonany z najwyższej jakości materiałów, zapewniający komfort pracy oraz bezpieczeństwo i wygodę dla klientów.  Spełniał będzie on standardy dostępności dla osób z niepełnosprawnościami. </a:t>
            </a:r>
            <a:r>
              <a:rPr lang="pl-PL" sz="1050" dirty="0">
                <a:solidFill>
                  <a:schemeClr val="tx1"/>
                </a:solidFill>
                <a:latin typeface="Aptos Display"/>
                <a:ea typeface="+mj-lt"/>
                <a:cs typeface="Times New Roman"/>
              </a:rPr>
              <a:t>  </a:t>
            </a:r>
            <a:endParaRPr lang="pl-PL" sz="1050" dirty="0">
              <a:solidFill>
                <a:schemeClr val="tx1"/>
              </a:solidFill>
              <a:latin typeface="Aptos Display"/>
              <a:ea typeface="Calibri Light"/>
              <a:cs typeface="Calibri Light"/>
            </a:endParaRPr>
          </a:p>
          <a:p>
            <a:pPr algn="just"/>
            <a:endParaRPr lang="pl-PL" sz="1050" dirty="0">
              <a:latin typeface="Aptos Display"/>
            </a:endParaRPr>
          </a:p>
        </p:txBody>
      </p:sp>
      <p:pic>
        <p:nvPicPr>
          <p:cNvPr id="5" name="Obraz 4" descr="Obraz zawierający zrzut ekranu, tekst, projekt graficzny, Grafika&#10;&#10;Zawartość wygenerowana przez AI może być niepoprawna.">
            <a:extLst>
              <a:ext uri="{FF2B5EF4-FFF2-40B4-BE49-F238E27FC236}">
                <a16:creationId xmlns:a16="http://schemas.microsoft.com/office/drawing/2014/main" id="{EEA9AC1E-D901-4D28-3D9C-6034F304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06742"/>
            <a:ext cx="4793835" cy="3780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CBF3EC88-BF4C-1B59-6EFA-734E5861F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0162" y="1106742"/>
            <a:ext cx="1414463" cy="320755"/>
          </a:xfrm>
          <a:prstGeom prst="rect">
            <a:avLst/>
          </a:prstGeom>
        </p:spPr>
      </p:pic>
      <p:pic>
        <p:nvPicPr>
          <p:cNvPr id="3" name="Obraz 2" descr="Obraz zawierający tekst, drzewo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F9369FC2-3D0D-A522-5BBC-D0D2D43A8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895" y="1821145"/>
            <a:ext cx="3736510" cy="3474518"/>
          </a:xfrm>
          <a:prstGeom prst="rect">
            <a:avLst/>
          </a:prstGeom>
        </p:spPr>
      </p:pic>
      <p:pic>
        <p:nvPicPr>
          <p:cNvPr id="7" name="Grafika 6" descr="Osoba na wózku inwalidzkim z wypełnieniem pełnym">
            <a:extLst>
              <a:ext uri="{FF2B5EF4-FFF2-40B4-BE49-F238E27FC236}">
                <a16:creationId xmlns:a16="http://schemas.microsoft.com/office/drawing/2014/main" id="{EFFB68E6-7E6A-9C18-FEDD-AF18B32D2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408" y="4185084"/>
            <a:ext cx="514350" cy="514350"/>
          </a:xfrm>
          <a:prstGeom prst="rect">
            <a:avLst/>
          </a:prstGeom>
          <a:effectLst/>
        </p:spPr>
      </p:pic>
      <p:pic>
        <p:nvPicPr>
          <p:cNvPr id="9" name="Grafika 8" descr="Nożyczki z wypełnieniem pełnym">
            <a:extLst>
              <a:ext uri="{FF2B5EF4-FFF2-40B4-BE49-F238E27FC236}">
                <a16:creationId xmlns:a16="http://schemas.microsoft.com/office/drawing/2014/main" id="{AD81B9FF-2257-57A7-A2BF-477D15232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44408" y="2024844"/>
            <a:ext cx="514350" cy="514350"/>
          </a:xfrm>
          <a:prstGeom prst="rect">
            <a:avLst/>
          </a:prstGeom>
        </p:spPr>
      </p:pic>
      <p:pic>
        <p:nvPicPr>
          <p:cNvPr id="11" name="Grafika 10" descr="Grzebień z wypełnieniem pełnym">
            <a:extLst>
              <a:ext uri="{FF2B5EF4-FFF2-40B4-BE49-F238E27FC236}">
                <a16:creationId xmlns:a16="http://schemas.microsoft.com/office/drawing/2014/main" id="{E4FF788E-DC67-5647-51ED-3E3FFF1FCA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4408" y="3050958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633"/>
      </p:ext>
    </p:extLst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F523-CBF8-2852-3F72-8F8F4A27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BD180E-B5E4-D3F4-6568-481BF49B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2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0625"/>
      </p:ext>
    </p:extLst>
  </p:cSld>
  <p:clrMapOvr>
    <a:masterClrMapping/>
  </p:clrMapOvr>
  <p:transition spd="med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B4752-1C7A-9C03-91FE-CEF98E41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84BB3C-BD81-EB78-237F-6DEED445D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2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82183"/>
      </p:ext>
    </p:extLst>
  </p:cSld>
  <p:clrMapOvr>
    <a:masterClrMapping/>
  </p:clrMapOvr>
  <p:transition spd="med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F4F50-9023-89AE-37D9-5B74F4D4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E34CF73-0410-38D3-98A8-9D1F12620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28"/>
            <a:ext cx="9144000" cy="51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50616"/>
      </p:ext>
    </p:extLst>
  </p:cSld>
  <p:clrMapOvr>
    <a:masterClrMapping/>
  </p:clrMapOvr>
  <p:transition spd="med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0C6ED9-BFFA-1AF6-8AEF-7DD08024A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8019"/>
      </p:ext>
    </p:extLst>
  </p:cSld>
  <p:clrMapOvr>
    <a:masterClrMapping/>
  </p:clrMapOvr>
  <p:transition spd="med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C0E632-979E-DE5E-39B5-363469979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15680"/>
      </p:ext>
    </p:extLst>
  </p:cSld>
  <p:clrMapOvr>
    <a:masterClrMapping/>
  </p:clrMapOvr>
  <p:transition spd="med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5426109-1FD6-2083-CF67-6A6194A8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09087"/>
      </p:ext>
    </p:extLst>
  </p:cSld>
  <p:clrMapOvr>
    <a:masterClrMapping/>
  </p:clrMapOvr>
  <p:transition spd="med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0C3591-9239-91BA-0CB4-E678CCE9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0677"/>
      </p:ext>
    </p:extLst>
  </p:cSld>
  <p:clrMapOvr>
    <a:masterClrMapping/>
  </p:clrMapOvr>
  <p:transition spd="med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420888"/>
            <a:ext cx="8892480" cy="129614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Dziękuję za uwagę</a:t>
            </a:r>
            <a:br>
              <a:rPr lang="pl-PL" sz="2800" b="1" dirty="0"/>
            </a:b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B580AB6F-00CF-4EFD-B54A-7032D60DE084}"/>
              </a:ext>
            </a:extLst>
          </p:cNvPr>
          <p:cNvSpPr txBox="1">
            <a:spLocks/>
          </p:cNvSpPr>
          <p:nvPr/>
        </p:nvSpPr>
        <p:spPr>
          <a:xfrm>
            <a:off x="0" y="1988840"/>
            <a:ext cx="913783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72242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Liczba dzieci w Przedszkolach Publicznych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901336"/>
              </p:ext>
            </p:extLst>
          </p:nvPr>
        </p:nvGraphicFramePr>
        <p:xfrm>
          <a:off x="292222" y="1988840"/>
          <a:ext cx="8363272" cy="473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975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1639" y="188640"/>
            <a:ext cx="689653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Liczba dzieci w Przedszkolach Niepublicznych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724545"/>
              </p:ext>
            </p:extLst>
          </p:nvPr>
        </p:nvGraphicFramePr>
        <p:xfrm>
          <a:off x="179512" y="1268760"/>
          <a:ext cx="864096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3768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84710" y="260648"/>
            <a:ext cx="705538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Liczba uczniów w Szkołach Podstawowych i Zespołach Szkolno Przedszkolnych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929006"/>
              </p:ext>
            </p:extLst>
          </p:nvPr>
        </p:nvGraphicFramePr>
        <p:xfrm>
          <a:off x="0" y="1484784"/>
          <a:ext cx="8748464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2173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Liczba uczniów w Szkołach Średnich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9462"/>
              </p:ext>
            </p:extLst>
          </p:nvPr>
        </p:nvGraphicFramePr>
        <p:xfrm>
          <a:off x="249089" y="1916832"/>
          <a:ext cx="8363272" cy="473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821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229600" cy="494928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solidFill>
                  <a:schemeClr val="tx1"/>
                </a:solidFill>
                <a:effectLst/>
              </a:rPr>
              <a:t>Nauczyciele - stan na 30 września </a:t>
            </a:r>
            <a:r>
              <a:rPr lang="pl-PL" sz="2800" dirty="0">
                <a:solidFill>
                  <a:schemeClr val="tx1"/>
                </a:solidFill>
              </a:rPr>
              <a:t>2024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7EC6FB0C-859E-40EF-BC1A-ABA668A67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187917"/>
              </p:ext>
            </p:extLst>
          </p:nvPr>
        </p:nvGraphicFramePr>
        <p:xfrm>
          <a:off x="1691680" y="2587874"/>
          <a:ext cx="6336705" cy="3839862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295645">
                  <a:extLst>
                    <a:ext uri="{9D8B030D-6E8A-4147-A177-3AD203B41FA5}">
                      <a16:colId xmlns:a16="http://schemas.microsoft.com/office/drawing/2014/main" val="2177535834"/>
                    </a:ext>
                  </a:extLst>
                </a:gridCol>
                <a:gridCol w="2903864">
                  <a:extLst>
                    <a:ext uri="{9D8B030D-6E8A-4147-A177-3AD203B41FA5}">
                      <a16:colId xmlns:a16="http://schemas.microsoft.com/office/drawing/2014/main" val="603194533"/>
                    </a:ext>
                  </a:extLst>
                </a:gridCol>
                <a:gridCol w="2137196">
                  <a:extLst>
                    <a:ext uri="{9D8B030D-6E8A-4147-A177-3AD203B41FA5}">
                      <a16:colId xmlns:a16="http://schemas.microsoft.com/office/drawing/2014/main" val="888844985"/>
                    </a:ext>
                  </a:extLst>
                </a:gridCol>
              </a:tblGrid>
              <a:tr h="362308">
                <a:tc>
                  <a:txBody>
                    <a:bodyPr/>
                    <a:lstStyle/>
                    <a:p>
                      <a:pPr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Lp.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SZKOŁA/PLACÓWKA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etatów</a:t>
                      </a: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473485"/>
                  </a:ext>
                </a:extLst>
              </a:tr>
              <a:tr h="241539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1 Niepołomice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61,17</a:t>
                      </a: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658613"/>
                  </a:ext>
                </a:extLst>
              </a:tr>
              <a:tr h="233986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2 Niepołomice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72,50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67617"/>
                  </a:ext>
                </a:extLst>
              </a:tr>
              <a:tr h="243735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Zakrzów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31,75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903392"/>
                  </a:ext>
                </a:extLst>
              </a:tr>
              <a:tr h="243735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Zagórze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26,82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10744"/>
                  </a:ext>
                </a:extLst>
              </a:tr>
              <a:tr h="243735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25425" indent="3175"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Niepołomice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3821"/>
                  </a:ext>
                </a:extLst>
              </a:tr>
              <a:tr h="314656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7830" indent="3175" algn="ctr">
                        <a:lnSpc>
                          <a:spcPts val="1270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Wola Batorska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35,40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465"/>
                  </a:ext>
                </a:extLst>
              </a:tr>
              <a:tr h="20703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5095" indent="3175" algn="ctr">
                        <a:lnSpc>
                          <a:spcPts val="1270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Wola Zabierzowska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95"/>
                        </a:lnSpc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23,56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08258"/>
                  </a:ext>
                </a:extLst>
              </a:tr>
              <a:tr h="32780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Podłęże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768648"/>
                  </a:ext>
                </a:extLst>
              </a:tr>
              <a:tr h="32780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ZSP Suchoraba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95"/>
                        </a:lnSpc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22,39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52141"/>
                  </a:ext>
                </a:extLst>
              </a:tr>
              <a:tr h="32780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 Staniątki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95"/>
                        </a:lnSpc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35,34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080854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  <a:tabLst>
                          <a:tab pos="201295" algn="l"/>
                        </a:tabLs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indent="-3175" algn="ctr">
                        <a:lnSpc>
                          <a:spcPts val="1250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SPzOI w Zab. Boch.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41,14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292110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  <a:tabLst>
                          <a:tab pos="201295" algn="l"/>
                        </a:tabLs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indent="-3175" algn="ctr">
                        <a:lnSpc>
                          <a:spcPts val="1250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indent="-3175" algn="ctr">
                        <a:lnSpc>
                          <a:spcPts val="1250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 nr 4 Niepołomice</a:t>
                      </a:r>
                    </a:p>
                  </a:txBody>
                  <a:tcPr marL="25400" marR="25400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54,01</a:t>
                      </a: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016984"/>
                  </a:ext>
                </a:extLst>
              </a:tr>
              <a:tr h="2632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468,38</a:t>
                      </a:r>
                    </a:p>
                  </a:txBody>
                  <a:tcPr marL="25400" marR="2540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432891"/>
                  </a:ext>
                </a:extLst>
              </a:tr>
            </a:tbl>
          </a:graphicData>
        </a:graphic>
      </p:graphicFrame>
      <p:sp>
        <p:nvSpPr>
          <p:cNvPr id="8" name="Tytuł 2">
            <a:extLst>
              <a:ext uri="{FF2B5EF4-FFF2-40B4-BE49-F238E27FC236}">
                <a16:creationId xmlns:a16="http://schemas.microsoft.com/office/drawing/2014/main" id="{2C6F77AB-5F1F-4256-9628-690A9331525D}"/>
              </a:ext>
            </a:extLst>
          </p:cNvPr>
          <p:cNvSpPr txBox="1">
            <a:spLocks/>
          </p:cNvSpPr>
          <p:nvPr/>
        </p:nvSpPr>
        <p:spPr>
          <a:xfrm>
            <a:off x="433580" y="2060848"/>
            <a:ext cx="6946732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/>
              <a:t>SZKOŁY PODSTAWOWE I ZESPOŁY SZKOLNO-PRZEDSZKOLNE</a:t>
            </a:r>
          </a:p>
        </p:txBody>
      </p:sp>
    </p:spTree>
    <p:extLst>
      <p:ext uri="{BB962C8B-B14F-4D97-AF65-F5344CB8AC3E}">
        <p14:creationId xmlns:p14="http://schemas.microsoft.com/office/powerpoint/2010/main" val="913679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solidFill>
                  <a:schemeClr val="tx1"/>
                </a:solidFill>
                <a:effectLst/>
              </a:rPr>
              <a:t>Nauczyciele - stan na 30 września </a:t>
            </a:r>
            <a:r>
              <a:rPr lang="pl-PL" sz="2800" dirty="0">
                <a:solidFill>
                  <a:schemeClr val="tx1"/>
                </a:solidFill>
              </a:rPr>
              <a:t>2024</a:t>
            </a: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8310774B-6E7C-4A1A-90A5-5FED09014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223077"/>
              </p:ext>
            </p:extLst>
          </p:nvPr>
        </p:nvGraphicFramePr>
        <p:xfrm>
          <a:off x="1403648" y="2555776"/>
          <a:ext cx="5544616" cy="3618904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363247746"/>
                    </a:ext>
                  </a:extLst>
                </a:gridCol>
                <a:gridCol w="3727810">
                  <a:extLst>
                    <a:ext uri="{9D8B030D-6E8A-4147-A177-3AD203B41FA5}">
                      <a16:colId xmlns:a16="http://schemas.microsoft.com/office/drawing/2014/main" val="3046203330"/>
                    </a:ext>
                  </a:extLst>
                </a:gridCol>
                <a:gridCol w="1384758">
                  <a:extLst>
                    <a:ext uri="{9D8B030D-6E8A-4147-A177-3AD203B41FA5}">
                      <a16:colId xmlns:a16="http://schemas.microsoft.com/office/drawing/2014/main" val="3191460464"/>
                    </a:ext>
                  </a:extLst>
                </a:gridCol>
              </a:tblGrid>
              <a:tr h="155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etatów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407478"/>
                  </a:ext>
                </a:extLst>
              </a:tr>
              <a:tr h="155971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Lp.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SZKOŁA/PLACÓWKA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425543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 Niepołomice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60,77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96507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CKZiU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22,57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359"/>
                  </a:ext>
                </a:extLst>
              </a:tr>
              <a:tr h="1882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highlight>
                          <a:srgbClr val="80808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061360"/>
                  </a:ext>
                </a:extLst>
              </a:tr>
              <a:tr h="155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RAZEM SZKOŁY ŚREDNIE</a:t>
                      </a: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83,34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72826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MOA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8,07</a:t>
                      </a: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24316"/>
                  </a:ext>
                </a:extLst>
              </a:tr>
              <a:tr h="155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200" dirty="0">
                        <a:solidFill>
                          <a:schemeClr val="tx1"/>
                        </a:solidFill>
                        <a:effectLst/>
                        <a:highlight>
                          <a:srgbClr val="80808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81067"/>
                  </a:ext>
                </a:extLst>
              </a:tr>
              <a:tr h="155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 -  MOA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8,07</a:t>
                      </a: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949207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 Podłęże</a:t>
                      </a:r>
                    </a:p>
                    <a:p>
                      <a:pPr algn="ctr">
                        <a:lnSpc>
                          <a:spcPts val="1295"/>
                        </a:lnSpc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highlight>
                          <a:srgbClr val="80808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51902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highlight>
                          <a:srgbClr val="80808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 Niepołomice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18,73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17297"/>
                  </a:ext>
                </a:extLst>
              </a:tr>
              <a:tr h="262689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7830" algn="ctr">
                        <a:lnSpc>
                          <a:spcPts val="1270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 Wola Batorska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563976"/>
                  </a:ext>
                </a:extLst>
              </a:tr>
              <a:tr h="229852">
                <a:tc>
                  <a:txBody>
                    <a:bodyPr/>
                    <a:lstStyle/>
                    <a:p>
                      <a:pPr algn="l">
                        <a:lnSpc>
                          <a:spcPts val="1295"/>
                        </a:lnSpc>
                      </a:pPr>
                      <a:r>
                        <a:rPr lang="pl-PL" sz="8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7830" algn="ctr">
                        <a:lnSpc>
                          <a:spcPts val="1270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PSzOI w Zabierzowie Bocheńskim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13,66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02496"/>
                  </a:ext>
                </a:extLst>
              </a:tr>
              <a:tr h="241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 PRZEDSZKOLA SAMORZĄDOWE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59,39</a:t>
                      </a:r>
                    </a:p>
                  </a:txBody>
                  <a:tcPr marL="21516" marR="2151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76867"/>
                  </a:ext>
                </a:extLst>
              </a:tr>
            </a:tbl>
          </a:graphicData>
        </a:graphic>
      </p:graphicFrame>
      <p:sp>
        <p:nvSpPr>
          <p:cNvPr id="4" name="Tytuł 2">
            <a:extLst>
              <a:ext uri="{FF2B5EF4-FFF2-40B4-BE49-F238E27FC236}">
                <a16:creationId xmlns:a16="http://schemas.microsoft.com/office/drawing/2014/main" id="{CE72C992-6BA8-494D-9576-C503E1C28EB3}"/>
              </a:ext>
            </a:extLst>
          </p:cNvPr>
          <p:cNvSpPr txBox="1">
            <a:spLocks/>
          </p:cNvSpPr>
          <p:nvPr/>
        </p:nvSpPr>
        <p:spPr>
          <a:xfrm>
            <a:off x="433580" y="2060848"/>
            <a:ext cx="7594804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/>
              <a:t>SZKOŁY ŚREDNIE, MOA I PRZEDSZKOLA SAMORZĄDOWE</a:t>
            </a:r>
          </a:p>
        </p:txBody>
      </p:sp>
    </p:spTree>
    <p:extLst>
      <p:ext uri="{BB962C8B-B14F-4D97-AF65-F5344CB8AC3E}">
        <p14:creationId xmlns:p14="http://schemas.microsoft.com/office/powerpoint/2010/main" val="402760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5836</TotalTime>
  <Words>2178</Words>
  <Application>Microsoft Office PowerPoint</Application>
  <PresentationFormat>Pokaz na ekranie (4:3)</PresentationFormat>
  <Paragraphs>610</Paragraphs>
  <Slides>38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7" baseType="lpstr">
      <vt:lpstr>Aptos Display</vt:lpstr>
      <vt:lpstr>Arial</vt:lpstr>
      <vt:lpstr>Calibri</vt:lpstr>
      <vt:lpstr>Calibri Light</vt:lpstr>
      <vt:lpstr>Century Gothic</vt:lpstr>
      <vt:lpstr>Symbol</vt:lpstr>
      <vt:lpstr>Times New Roman</vt:lpstr>
      <vt:lpstr>Wingdings 3</vt:lpstr>
      <vt:lpstr>Jon</vt:lpstr>
      <vt:lpstr>URZĄD MIASTA I GMINY  W NIEPOŁOMICACH</vt:lpstr>
      <vt:lpstr>ŹRÓDŁA  INFORMACJI</vt:lpstr>
      <vt:lpstr>Szkoły i placówki w Gminie, dla których organem prowadzącym jest Gmina Niepołomice</vt:lpstr>
      <vt:lpstr>Liczba dzieci w Przedszkolach Publicznych</vt:lpstr>
      <vt:lpstr>Liczba dzieci w Przedszkolach Niepublicznych</vt:lpstr>
      <vt:lpstr>Liczba uczniów w Szkołach Podstawowych i Zespołach Szkolno Przedszkolnych</vt:lpstr>
      <vt:lpstr>Liczba uczniów w Szkołach Średnich</vt:lpstr>
      <vt:lpstr>Nauczyciele - stan na 30 września 2024</vt:lpstr>
      <vt:lpstr>Nauczyciele - stan na 30 września 2024</vt:lpstr>
      <vt:lpstr>Nauczyciele - stan na 30 września 2024</vt:lpstr>
      <vt:lpstr>Wyniki edukacyjne szkół za rok szkolny 2023/2024 Sprawdzian Ósmoklasisty </vt:lpstr>
      <vt:lpstr>Wyniki edukacyjne szkół za rok szkolny 2023/2024 Matury </vt:lpstr>
      <vt:lpstr>Wyniki edukacyjne szkół za rok szkolny 2023/2024 MATURA 2024 - ZDAWALNOŚĆ </vt:lpstr>
      <vt:lpstr>Wyniki edukacyjne szkół za rok szkolny 2023/2024 Egzaminy zawodowe sesja zimowa i letnia: Zespół Szkół im. Ojca Świętego Jana Pawła II w Niepołomicach </vt:lpstr>
      <vt:lpstr>Wyniki edukacyjne szkół za rok szkolny 2023/2024 Egzaminy zawodowe: CKZiU – Branżowa Szkoła I Stopnia im. Bractwa Kurkowego w Niepołomicach, dane z OKE </vt:lpstr>
      <vt:lpstr>Wysokość  subwencji  oświatowej   z  Ministerstwa Edukacji Narodowej; zadanie własne gminy (kwota przyznana na dzieci z orzeczeniem o potrzebie kształcenia specjalnego i dzieci 6-cio letnie)</vt:lpstr>
      <vt:lpstr>Wysokość subwencji  oświatowej z  Ministerstwa Edukacji Narodowej; (zadanie własne gminy (kwota przyznana na dzieci z orzeczeniem o potrzebie kształcenia specjalnego i dzieci 6-cio letnie)</vt:lpstr>
      <vt:lpstr>Wysokość  subwencji  oświatowej  z  Ministerstwa Edukacji Narodowej</vt:lpstr>
      <vt:lpstr>Wysokość  subwencji  oświatowej   z  Ministerstwa Edukacji Narodowej</vt:lpstr>
      <vt:lpstr>Kwota przeznaczona na jednego ucznia w przedszkolach i szkołach publicznych wg wykonania budżetu 2024r.</vt:lpstr>
      <vt:lpstr>Kwota przeznaczona na jednego ucznia  w przedszkolach i szkołach publicznych wg wykonania budżetu 2024r.</vt:lpstr>
      <vt:lpstr>Dotacja z budżetu Gminy Niepołomice  dla placówek niepublicznych 75%</vt:lpstr>
      <vt:lpstr>Dotacja z budżetu Gminy Niepołomice  dla placówek niepublicznych 100%</vt:lpstr>
      <vt:lpstr>Dopłaty do niepublicznych żłobków i klubów malucha z budżetu Gminy Niepołomice</vt:lpstr>
      <vt:lpstr>Realizacja budżetu niepołomickiej oświaty w 2024 r</vt:lpstr>
      <vt:lpstr>Prezentacja programu PowerPoint</vt:lpstr>
      <vt:lpstr>Prezentacja programu PowerPoint</vt:lpstr>
      <vt:lpstr>Prezentacja programu PowerPoint</vt:lpstr>
      <vt:lpstr>Zakres projektu obejmuje rozbudowę istniejącego budynku szkoły przy ulicy Kolejowe w Niepołomicach wraz z placem manewrowym oraz zakup sprzętów  i wyposażenia do warsztatów szkolnych, pracowni ruchu drogowego oraz środków transportu, w których prowadzona jest praktyczna nauka w zawodach z branży motoryzacyjnej. Zakończenie realizacji projektu grudzień 2026 roku.</vt:lpstr>
      <vt:lpstr>Przykład realizacji dostosowania wyposażenia szkoły do standardów rynkowych poprzez wybudowanie  nowoczesnego pawilonu usługowego przystosowanego do prowadzenia działalności fryzjerskiej. Obiekt będzie wykonany z najwyższej jakości materiałów, zapewniający komfort pracy oraz bezpieczeństwo i wygodę dla klientów.  Spełniał będzie on standardy dostępności dla osób z niepełnosprawnościami.  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NIEPOLOMICE</dc:title>
  <dc:creator>Marta</dc:creator>
  <cp:lastModifiedBy>Krzysztof Lasek</cp:lastModifiedBy>
  <cp:revision>948</cp:revision>
  <cp:lastPrinted>2025-10-27T11:15:37Z</cp:lastPrinted>
  <dcterms:created xsi:type="dcterms:W3CDTF">2017-10-23T16:21:05Z</dcterms:created>
  <dcterms:modified xsi:type="dcterms:W3CDTF">2025-10-27T11:35:21Z</dcterms:modified>
</cp:coreProperties>
</file>