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Gotham" charset="1" panose="00000000000000000000"/>
      <p:regular r:id="rId29"/>
    </p:embeddedFont>
    <p:embeddedFont>
      <p:font typeface="Gotham Bold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Relationship Id="rId6" Target="../media/image3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20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3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4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Relationship Id="rId4" Target="../media/image51.jpeg" Type="http://schemas.openxmlformats.org/officeDocument/2006/relationships/image"/><Relationship Id="rId5" Target="../media/image5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Relationship Id="rId4" Target="../media/image5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62.jpeg" Type="http://schemas.openxmlformats.org/officeDocument/2006/relationships/image"/><Relationship Id="rId6" Target="../media/image6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6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468512" y="-353712"/>
            <a:ext cx="10994424" cy="1099442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63705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9140065"/>
            <a:ext cx="945880" cy="236470"/>
          </a:xfrm>
          <a:custGeom>
            <a:avLst/>
            <a:gdLst/>
            <a:ahLst/>
            <a:cxnLst/>
            <a:rect r="r" b="b" t="t" l="l"/>
            <a:pathLst>
              <a:path h="236470" w="94588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384897" y="5379918"/>
            <a:ext cx="6059445" cy="605944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720762" y="6964430"/>
            <a:ext cx="2000810" cy="4114800"/>
          </a:xfrm>
          <a:custGeom>
            <a:avLst/>
            <a:gdLst/>
            <a:ahLst/>
            <a:cxnLst/>
            <a:rect r="r" b="b" t="t" l="l"/>
            <a:pathLst>
              <a:path h="4114800" w="200081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4881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373132" y="4114076"/>
            <a:ext cx="12198237" cy="2291464"/>
            <a:chOff x="0" y="0"/>
            <a:chExt cx="3212705" cy="6035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12704" cy="603513"/>
            </a:xfrm>
            <a:custGeom>
              <a:avLst/>
              <a:gdLst/>
              <a:ahLst/>
              <a:cxnLst/>
              <a:rect r="r" b="b" t="t" l="l"/>
              <a:pathLst>
                <a:path h="603513" w="3212704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9965724" y="-1383136"/>
            <a:ext cx="10994424" cy="1099442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974580" y="1950983"/>
            <a:ext cx="13941275" cy="5376840"/>
          </a:xfrm>
          <a:custGeom>
            <a:avLst/>
            <a:gdLst/>
            <a:ahLst/>
            <a:cxnLst/>
            <a:rect r="r" b="b" t="t" l="l"/>
            <a:pathLst>
              <a:path h="5376840" w="13941275">
                <a:moveTo>
                  <a:pt x="0" y="0"/>
                </a:moveTo>
                <a:lnTo>
                  <a:pt x="13941275" y="0"/>
                </a:lnTo>
                <a:lnTo>
                  <a:pt x="13941275" y="5376839"/>
                </a:lnTo>
                <a:lnTo>
                  <a:pt x="0" y="5376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811" r="0" b="-37272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278100" y="6861202"/>
            <a:ext cx="5334234" cy="82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0"/>
              </a:lnSpc>
              <a:spcBef>
                <a:spcPct val="0"/>
              </a:spcBef>
            </a:pPr>
            <a:r>
              <a:rPr lang="en-US" sz="4786" spc="268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54408" y="-6712098"/>
            <a:ext cx="3554609" cy="10287000"/>
            <a:chOff x="0" y="0"/>
            <a:chExt cx="473947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8484" t="0" r="38484" b="0"/>
            <a:stretch>
              <a:fillRect/>
            </a:stretch>
          </p:blipFill>
          <p:spPr>
            <a:xfrm flipH="false" flipV="false">
              <a:off x="0" y="0"/>
              <a:ext cx="4739478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5536723" y="5774446"/>
            <a:ext cx="5882961" cy="5882961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18" t="0" r="-25018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613278" y="5774446"/>
            <a:ext cx="5882961" cy="588296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4963" t="0" r="-2496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536723" y="-285112"/>
            <a:ext cx="5882961" cy="5882961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613278" y="-285112"/>
            <a:ext cx="5882961" cy="5882961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136" t="0" r="-2513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TextBox 16" id="16"/>
          <p:cNvSpPr txBox="true"/>
          <p:nvPr/>
        </p:nvSpPr>
        <p:spPr>
          <a:xfrm rot="-5400000">
            <a:off x="-1673908" y="7584278"/>
            <a:ext cx="4677023" cy="395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3051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Festiwale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-3757652" y="3876055"/>
            <a:ext cx="10901652" cy="152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3051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Scena towarzysząca Festiwalu Międzynarodowe Małopolskie Spotkania z Folklorem </a:t>
            </a:r>
          </a:p>
          <a:p>
            <a:pPr algn="l">
              <a:lnSpc>
                <a:spcPts val="2990"/>
              </a:lnSpc>
            </a:pPr>
            <a:r>
              <a:rPr lang="en-US" sz="3051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(Zamek Królewski, Piekarnia Sztuki)</a:t>
            </a:r>
          </a:p>
          <a:p>
            <a:pPr algn="l">
              <a:lnSpc>
                <a:spcPts val="299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536723" y="5774446"/>
            <a:ext cx="5882961" cy="588296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613278" y="5774446"/>
            <a:ext cx="5882961" cy="5882961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5536723" y="-285112"/>
            <a:ext cx="5882961" cy="5882961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613278" y="-285112"/>
            <a:ext cx="5882961" cy="5882961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3138" t="0" r="-2313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-5400000">
            <a:off x="-1673908" y="7584278"/>
            <a:ext cx="4677023" cy="395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3051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Festiwale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4323634" y="4442036"/>
            <a:ext cx="10901652" cy="395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3051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37 Festiwal Ulica – 5 spektakli plenerowych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24031" y="4156973"/>
            <a:ext cx="5788849" cy="578884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222920" y="4156973"/>
            <a:ext cx="5788849" cy="578884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221318" y="4156973"/>
            <a:ext cx="5788849" cy="578884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0" t="-25136" r="0" b="-2513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749834" y="-1559270"/>
            <a:ext cx="3499668" cy="13405540"/>
            <a:chOff x="0" y="0"/>
            <a:chExt cx="21219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3118455" y="1476091"/>
            <a:ext cx="8340988" cy="1383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3"/>
              </a:lnSpc>
            </a:pPr>
            <a:r>
              <a:rPr lang="en-US" sz="5442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Drugie Niepołomickie Śniadania Muzyczne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6323" y="-278654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323905" y="-6292568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313420" y="910465"/>
            <a:ext cx="945880" cy="236470"/>
          </a:xfrm>
          <a:custGeom>
            <a:avLst/>
            <a:gdLst/>
            <a:ahLst/>
            <a:cxnLst/>
            <a:rect r="r" b="b" t="t" l="l"/>
            <a:pathLst>
              <a:path h="236470" w="94588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790556" y="-643689"/>
            <a:ext cx="6030561" cy="12061121"/>
            <a:chOff x="0" y="0"/>
            <a:chExt cx="3175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100036" t="0" r="-10003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3945801">
            <a:off x="8408546" y="9029231"/>
            <a:ext cx="4776403" cy="477640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3945801">
            <a:off x="12156571" y="7154038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4" y="0"/>
                </a:lnTo>
                <a:lnTo>
                  <a:pt x="1577154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898696" y="3407836"/>
            <a:ext cx="5568473" cy="3360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6"/>
              </a:lnSpc>
            </a:pPr>
            <a:r>
              <a:rPr lang="en-US" sz="6789" spc="33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2023   1315</a:t>
            </a:r>
          </a:p>
          <a:p>
            <a:pPr algn="l">
              <a:lnSpc>
                <a:spcPts val="6586"/>
              </a:lnSpc>
            </a:pPr>
          </a:p>
          <a:p>
            <a:pPr algn="l">
              <a:lnSpc>
                <a:spcPts val="6586"/>
              </a:lnSpc>
            </a:pPr>
            <a:r>
              <a:rPr lang="en-US" sz="6789" spc="339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2024   2197</a:t>
            </a:r>
          </a:p>
          <a:p>
            <a:pPr algn="l">
              <a:lnSpc>
                <a:spcPts val="6586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898696" y="1156460"/>
            <a:ext cx="12907141" cy="1814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Liczba osób korzystających 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z oferty edukacyjno-warsztatowej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POLA KULTURY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98696" y="4268956"/>
            <a:ext cx="9744034" cy="59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Centrum Kultury w Niepołomicach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98696" y="6063070"/>
            <a:ext cx="11056124" cy="246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5"/>
              </a:lnSpc>
            </a:pPr>
            <a:r>
              <a:rPr lang="en-US" sz="3953" spc="197" b="true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1503</a:t>
            </a:r>
            <a:r>
              <a:rPr lang="en-US" sz="3953" spc="197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  <a:p>
            <a:pPr algn="l">
              <a:lnSpc>
                <a:spcPts val="3835"/>
              </a:lnSpc>
            </a:pPr>
            <a:r>
              <a:rPr lang="en-US" sz="3953" spc="197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miejscowości na terenie Gminy</a:t>
            </a:r>
          </a:p>
          <a:p>
            <a:pPr algn="l">
              <a:lnSpc>
                <a:spcPts val="3835"/>
              </a:lnSpc>
            </a:pPr>
            <a:r>
              <a:rPr lang="en-US" sz="3953" spc="197" b="true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694</a:t>
            </a:r>
            <a:r>
              <a:rPr lang="en-US" sz="3953" spc="197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  <a:p>
            <a:pPr algn="l">
              <a:lnSpc>
                <a:spcPts val="3835"/>
              </a:lnSpc>
            </a:pPr>
            <a:r>
              <a:rPr lang="en-US" sz="3953" spc="197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Niepołomice</a:t>
            </a:r>
          </a:p>
          <a:p>
            <a:pPr algn="l">
              <a:lnSpc>
                <a:spcPts val="3835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6323" y="-278654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323905" y="-6292568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313420" y="910465"/>
            <a:ext cx="945880" cy="236470"/>
          </a:xfrm>
          <a:custGeom>
            <a:avLst/>
            <a:gdLst/>
            <a:ahLst/>
            <a:cxnLst/>
            <a:rect r="r" b="b" t="t" l="l"/>
            <a:pathLst>
              <a:path h="236470" w="94588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790556" y="-643689"/>
            <a:ext cx="6030561" cy="12061121"/>
            <a:chOff x="0" y="0"/>
            <a:chExt cx="3175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83333" t="0" r="-83333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3945801">
            <a:off x="11868535" y="8125500"/>
            <a:ext cx="4776403" cy="477640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3945801">
            <a:off x="12156571" y="7154038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4" y="0"/>
                </a:lnTo>
                <a:lnTo>
                  <a:pt x="1577154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898696" y="2832986"/>
            <a:ext cx="5568473" cy="1703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6"/>
              </a:lnSpc>
            </a:pPr>
            <a:r>
              <a:rPr lang="en-US" sz="6789" spc="33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2023   35</a:t>
            </a:r>
          </a:p>
          <a:p>
            <a:pPr algn="l">
              <a:lnSpc>
                <a:spcPts val="6586"/>
              </a:lnSpc>
            </a:pPr>
            <a:r>
              <a:rPr lang="en-US" sz="6789" spc="339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2024   85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98696" y="4635181"/>
            <a:ext cx="6598813" cy="3039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Liczba dostępnych propozycji w ramach oferty stałych zajęć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edukacyjno-warsztatowych</a:t>
            </a:r>
          </a:p>
          <a:p>
            <a:pPr algn="l">
              <a:lnSpc>
                <a:spcPts val="4858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23905" y="-6292568"/>
            <a:ext cx="10994424" cy="1099442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13420" y="910465"/>
            <a:ext cx="945880" cy="236470"/>
          </a:xfrm>
          <a:custGeom>
            <a:avLst/>
            <a:gdLst/>
            <a:ahLst/>
            <a:cxnLst/>
            <a:rect r="r" b="b" t="t" l="l"/>
            <a:pathLst>
              <a:path h="236470" w="94588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790556" y="-643689"/>
            <a:ext cx="6030561" cy="12061121"/>
            <a:chOff x="0" y="0"/>
            <a:chExt cx="3175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100273" t="0" r="-100273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3945801">
            <a:off x="13489952" y="9173706"/>
            <a:ext cx="3380053" cy="338005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3945801">
            <a:off x="13214729" y="8391954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3" y="0"/>
                </a:lnTo>
                <a:lnTo>
                  <a:pt x="1577153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091663"/>
            <a:ext cx="12907141" cy="6684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Małopolskie Centrum Dźwięku i Słowa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zorganizowało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35</a:t>
            </a: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własnych wydarzeń m.in. koncertowych                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z udziałem </a:t>
            </a:r>
            <a:r>
              <a:rPr lang="en-US" sz="347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4850</a:t>
            </a: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osób,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77</a:t>
            </a: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razy bezpłatnie, na potrzeby przedszkoli,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szkół, organizacji pozarządowych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użyczyło salę widowiskową, gromadząc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ok. </a:t>
            </a:r>
            <a:r>
              <a:rPr lang="en-US" sz="347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13 380</a:t>
            </a: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osób (zapewniając obsługę akustyczną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i oświetleniową). </a:t>
            </a:r>
          </a:p>
          <a:p>
            <a:pPr algn="l">
              <a:lnSpc>
                <a:spcPts val="4858"/>
              </a:lnSpc>
            </a:pP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Około </a:t>
            </a:r>
            <a:r>
              <a:rPr lang="en-US" sz="347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11 320</a:t>
            </a:r>
            <a:r>
              <a:rPr lang="en-US" sz="3470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 osób uczestniczyło w wydarzeniach realizowanych przez podmioty zewnętrzne.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914400"/>
            <a:ext cx="11761856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true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29 550 </a:t>
            </a:r>
            <a:r>
              <a:rPr lang="en-US" sz="560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osób odwiedziło MCDIS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176536" y="5681641"/>
            <a:ext cx="5186464" cy="518646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4936" t="0" r="-2493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437784" y="-11300849"/>
            <a:ext cx="3499668" cy="13405540"/>
            <a:chOff x="0" y="0"/>
            <a:chExt cx="212191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749834" y="5681641"/>
            <a:ext cx="5186464" cy="5186464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749834" y="276696"/>
            <a:ext cx="5186464" cy="5186464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63" t="0" r="-25063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8176536" y="336458"/>
            <a:ext cx="9549124" cy="4807042"/>
          </a:xfrm>
          <a:custGeom>
            <a:avLst/>
            <a:gdLst/>
            <a:ahLst/>
            <a:cxnLst/>
            <a:rect r="r" b="b" t="t" l="l"/>
            <a:pathLst>
              <a:path h="4807042" w="9549124">
                <a:moveTo>
                  <a:pt x="0" y="0"/>
                </a:moveTo>
                <a:lnTo>
                  <a:pt x="9549124" y="0"/>
                </a:lnTo>
                <a:lnTo>
                  <a:pt x="9549124" y="4807042"/>
                </a:lnTo>
                <a:lnTo>
                  <a:pt x="0" y="480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235486" y="-1578988"/>
            <a:ext cx="3499668" cy="13405540"/>
            <a:chOff x="0" y="0"/>
            <a:chExt cx="212191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485988" y="-2850833"/>
            <a:ext cx="10994424" cy="1099442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768535" y="5681641"/>
            <a:ext cx="5186464" cy="518646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4963" t="0" r="-24963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143182" y="5681641"/>
            <a:ext cx="5186464" cy="5186464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511586" y="-8360788"/>
            <a:ext cx="3499668" cy="13405540"/>
            <a:chOff x="0" y="0"/>
            <a:chExt cx="212191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49834" y="237410"/>
            <a:ext cx="5205165" cy="5205165"/>
          </a:xfrm>
          <a:custGeom>
            <a:avLst/>
            <a:gdLst/>
            <a:ahLst/>
            <a:cxnLst/>
            <a:rect r="r" b="b" t="t" l="l"/>
            <a:pathLst>
              <a:path h="5205165" w="5205165">
                <a:moveTo>
                  <a:pt x="0" y="0"/>
                </a:moveTo>
                <a:lnTo>
                  <a:pt x="5205165" y="0"/>
                </a:lnTo>
                <a:lnTo>
                  <a:pt x="5205165" y="5205165"/>
                </a:lnTo>
                <a:lnTo>
                  <a:pt x="0" y="520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2520146" y="5681641"/>
            <a:ext cx="5186464" cy="5186464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7143182" y="4599303"/>
            <a:ext cx="14203000" cy="843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7. FORUM EDUKACJI KULTUROWEJ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W NIEPOŁOMICACH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2088" y="-999908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486488" y="1683066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11235" y="331141"/>
            <a:ext cx="9398519" cy="9398519"/>
          </a:xfrm>
          <a:custGeom>
            <a:avLst/>
            <a:gdLst/>
            <a:ahLst/>
            <a:cxnLst/>
            <a:rect r="r" b="b" t="t" l="l"/>
            <a:pathLst>
              <a:path h="9398519" w="9398519">
                <a:moveTo>
                  <a:pt x="0" y="0"/>
                </a:moveTo>
                <a:lnTo>
                  <a:pt x="9398519" y="0"/>
                </a:lnTo>
                <a:lnTo>
                  <a:pt x="9398519" y="9398519"/>
                </a:lnTo>
                <a:lnTo>
                  <a:pt x="0" y="9398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20288" y="5759127"/>
            <a:ext cx="14203000" cy="843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WSPÓŁKONGRES KULTURY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W WARSZAWIE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420288" y="331141"/>
            <a:ext cx="5186464" cy="5186464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6747" t="0" r="-16747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3945801">
            <a:off x="13218551" y="7950149"/>
            <a:ext cx="4776403" cy="4776403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3945801">
            <a:off x="13506587" y="6978688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3" y="0"/>
                </a:lnTo>
                <a:lnTo>
                  <a:pt x="1577153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4881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24031" y="4156973"/>
            <a:ext cx="5788849" cy="578884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222920" y="4156973"/>
            <a:ext cx="5788849" cy="578884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73" t="0" r="-2507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221318" y="4156973"/>
            <a:ext cx="5788849" cy="578884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749834" y="-1559270"/>
            <a:ext cx="19760001" cy="13405540"/>
            <a:chOff x="0" y="0"/>
            <a:chExt cx="119808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98081" cy="812800"/>
            </a:xfrm>
            <a:custGeom>
              <a:avLst/>
              <a:gdLst/>
              <a:ahLst/>
              <a:cxnLst/>
              <a:rect r="r" b="b" t="t" l="l"/>
              <a:pathLst>
                <a:path h="812800" w="1198081">
                  <a:moveTo>
                    <a:pt x="599041" y="0"/>
                  </a:moveTo>
                  <a:cubicBezTo>
                    <a:pt x="268200" y="0"/>
                    <a:pt x="0" y="181951"/>
                    <a:pt x="0" y="406400"/>
                  </a:cubicBezTo>
                  <a:cubicBezTo>
                    <a:pt x="0" y="630849"/>
                    <a:pt x="268200" y="812800"/>
                    <a:pt x="599041" y="812800"/>
                  </a:cubicBezTo>
                  <a:cubicBezTo>
                    <a:pt x="929882" y="812800"/>
                    <a:pt x="1198081" y="630849"/>
                    <a:pt x="1198081" y="406400"/>
                  </a:cubicBezTo>
                  <a:cubicBezTo>
                    <a:pt x="1198081" y="181951"/>
                    <a:pt x="929882" y="0"/>
                    <a:pt x="5990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2320" y="47625"/>
              <a:ext cx="973441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3118455" y="1476091"/>
            <a:ext cx="8340988" cy="71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3"/>
              </a:lnSpc>
            </a:pPr>
            <a:r>
              <a:rPr lang="en-US" sz="5442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Wizyty studyjne</a:t>
            </a:r>
          </a:p>
        </p:txBody>
      </p:sp>
      <p:grpSp>
        <p:nvGrpSpPr>
          <p:cNvPr name="Group 18" id="18"/>
          <p:cNvGrpSpPr/>
          <p:nvPr/>
        </p:nvGrpSpPr>
        <p:grpSpPr>
          <a:xfrm rot="3945801">
            <a:off x="11046851" y="-2030231"/>
            <a:ext cx="4776403" cy="477640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468512" y="-353712"/>
            <a:ext cx="10994424" cy="1099442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63705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384897" y="5379918"/>
            <a:ext cx="6059445" cy="605944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720762" y="6964430"/>
            <a:ext cx="2000810" cy="4114800"/>
          </a:xfrm>
          <a:custGeom>
            <a:avLst/>
            <a:gdLst/>
            <a:ahLst/>
            <a:cxnLst/>
            <a:rect r="r" b="b" t="t" l="l"/>
            <a:pathLst>
              <a:path h="4114800" w="200081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4881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373132" y="4114076"/>
            <a:ext cx="12198237" cy="2291464"/>
            <a:chOff x="0" y="0"/>
            <a:chExt cx="3212705" cy="6035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12704" cy="603513"/>
            </a:xfrm>
            <a:custGeom>
              <a:avLst/>
              <a:gdLst/>
              <a:ahLst/>
              <a:cxnLst/>
              <a:rect r="r" b="b" t="t" l="l"/>
              <a:pathLst>
                <a:path h="603513" w="3212704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9965724" y="-1383136"/>
            <a:ext cx="10994424" cy="1099442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278100" y="6861202"/>
            <a:ext cx="5334234" cy="82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0"/>
              </a:lnSpc>
              <a:spcBef>
                <a:spcPct val="0"/>
              </a:spcBef>
            </a:pPr>
            <a:r>
              <a:rPr lang="en-US" sz="4786" spc="268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2024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4469913"/>
            <a:ext cx="16369738" cy="1772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4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POLE KULTURY. Samorządowa Instytucja Kultury Miasta i Gminy Niepołomice </a:t>
            </a:r>
          </a:p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4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powstała by pielęgnować, towarzyszyć we wzrastaniu, zbierać owoce. </a:t>
            </a:r>
          </a:p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4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Dbać, kształtować być razem w kulturze. To otwarta instytucja, </a:t>
            </a:r>
          </a:p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4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budowana wspólnie i oparta na relacjach.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2088" y="-999908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486488" y="1683066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325458" y="331141"/>
            <a:ext cx="5186464" cy="518646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3945801">
            <a:off x="16275711" y="7551550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3" y="0"/>
                </a:lnTo>
                <a:lnTo>
                  <a:pt x="1577153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29902" y="6695678"/>
            <a:ext cx="14203000" cy="3415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Kino zrealizowało 1276 seansów, w których wzięło udział 16 941 widzów.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Kino wzięło udział w 11 Międzynarodowym Festiwalu Młode Horyzonty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(jako jedno z 20 kin w Polsce) – festiwal filmów dedykowanych dla dzieci i młodzieży. Zorganizowało 3 urodziny Kina Ważka  z pokazem filmów niemych Bustera Keatona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z muzyką na żywo, Europejski Dzień Kina Artystycznego, spotkanie z reżyserem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i rysownikiem Wojciechem Wawszczykiem. Ponadto prócz regularnych spotkań Filmowego Klubu Dyskusyjnego rozpoczęło cykliczne spotkania w ramach Klubu Dyskusyjnego Seniora. </a:t>
            </a:r>
          </a:p>
          <a:p>
            <a:pPr algn="l">
              <a:lnSpc>
                <a:spcPts val="3395"/>
              </a:lnSpc>
            </a:pP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957944" y="331141"/>
            <a:ext cx="5186464" cy="5186464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3680354" y="331141"/>
            <a:ext cx="5186464" cy="5186464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136" t="0" r="-25136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629902" y="5374730"/>
            <a:ext cx="6989101" cy="126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Kino Ważka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15359" y="5556196"/>
            <a:ext cx="5091926" cy="935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7"/>
              </a:lnSpc>
            </a:pPr>
            <a:r>
              <a:rPr lang="en-US" sz="5391" b="true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1276 seansów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15359" y="6273632"/>
            <a:ext cx="5988457" cy="906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74"/>
              </a:lnSpc>
            </a:pPr>
            <a:r>
              <a:rPr lang="en-US" sz="5267" b="true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16 941 widzów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2088" y="-999908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486488" y="1683066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325458" y="331141"/>
            <a:ext cx="5186464" cy="518646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3945801">
            <a:off x="16275711" y="7551550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3" y="0"/>
                </a:lnTo>
                <a:lnTo>
                  <a:pt x="1577153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4881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957944" y="331141"/>
            <a:ext cx="5186464" cy="5186464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4963" t="0" r="-24963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3680354" y="331141"/>
            <a:ext cx="5186464" cy="5186464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4963" t="0" r="-24963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629902" y="6695678"/>
            <a:ext cx="14203000" cy="212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Muzeum odwiedziło łącznie 5572 osób, w tym wystawę czasową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„Proszę czekać będzie rozmowa” – wystawa czasowa aparatów telefonicznych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od 1900 do współczesności 530 osób. </a:t>
            </a:r>
          </a:p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Muzeum zrealizowało Dzień Otwartych Muzeów, Noc Muzeów. </a:t>
            </a:r>
          </a:p>
          <a:p>
            <a:pPr algn="l">
              <a:lnSpc>
                <a:spcPts val="3395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629902" y="5374730"/>
            <a:ext cx="11370601" cy="126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Muzeum Fonografii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93493" y="8710525"/>
            <a:ext cx="8673326" cy="935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7"/>
              </a:lnSpc>
            </a:pPr>
            <a:r>
              <a:rPr lang="en-US" sz="5391" b="true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5572 odwiedzających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70968" y="2315126"/>
            <a:ext cx="3499668" cy="9355298"/>
            <a:chOff x="0" y="0"/>
            <a:chExt cx="212191" cy="5672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567227"/>
            </a:xfrm>
            <a:custGeom>
              <a:avLst/>
              <a:gdLst/>
              <a:ahLst/>
              <a:cxnLst/>
              <a:rect r="r" b="b" t="t" l="l"/>
              <a:pathLst>
                <a:path h="567227" w="212191">
                  <a:moveTo>
                    <a:pt x="106095" y="0"/>
                  </a:moveTo>
                  <a:cubicBezTo>
                    <a:pt x="47500" y="0"/>
                    <a:pt x="0" y="126978"/>
                    <a:pt x="0" y="283614"/>
                  </a:cubicBezTo>
                  <a:cubicBezTo>
                    <a:pt x="0" y="440249"/>
                    <a:pt x="47500" y="567227"/>
                    <a:pt x="106095" y="567227"/>
                  </a:cubicBezTo>
                  <a:cubicBezTo>
                    <a:pt x="164690" y="567227"/>
                    <a:pt x="212191" y="440249"/>
                    <a:pt x="212191" y="283614"/>
                  </a:cubicBezTo>
                  <a:cubicBezTo>
                    <a:pt x="212191" y="126978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24603"/>
              <a:ext cx="172405" cy="4894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439471" y="8737362"/>
            <a:ext cx="3697059" cy="369705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592780">
            <a:off x="14590256" y="-402773"/>
            <a:ext cx="4776403" cy="477640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92780">
            <a:off x="14015434" y="474787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49834" y="2773463"/>
            <a:ext cx="6989101" cy="126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Budżet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49834" y="4700355"/>
            <a:ext cx="13714359" cy="275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Dane finansowe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Budżet POLA KULTURY Samorządowej Instytucji Kultury Miasta i Gminy Niepołomice w 2024 r. 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zamknął się w wysokości  </a:t>
            </a:r>
            <a:r>
              <a:rPr lang="en-US" b="true" sz="2227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6 588 320,18</a:t>
            </a:r>
            <a:r>
              <a:rPr lang="en-US" b="true" sz="2227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Dotacja podmiotowa od Gminy Niepołomice wyniosła </a:t>
            </a:r>
            <a:r>
              <a:rPr lang="en-US" b="true" sz="2227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4 950 000,00</a:t>
            </a: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Dochody własne to </a:t>
            </a:r>
            <a:r>
              <a:rPr lang="en-US" b="true" sz="2227">
                <a:solidFill>
                  <a:srgbClr val="FD6220"/>
                </a:solidFill>
                <a:latin typeface="Gotham Bold"/>
                <a:ea typeface="Gotham Bold"/>
                <a:cs typeface="Gotham Bold"/>
                <a:sym typeface="Gotham Bold"/>
              </a:rPr>
              <a:t>1 638 320,18</a:t>
            </a:r>
            <a:r>
              <a:rPr lang="en-US" b="true" sz="222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70968" y="2315126"/>
            <a:ext cx="3499668" cy="9355298"/>
            <a:chOff x="0" y="0"/>
            <a:chExt cx="212191" cy="5672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567227"/>
            </a:xfrm>
            <a:custGeom>
              <a:avLst/>
              <a:gdLst/>
              <a:ahLst/>
              <a:cxnLst/>
              <a:rect r="r" b="b" t="t" l="l"/>
              <a:pathLst>
                <a:path h="567227" w="212191">
                  <a:moveTo>
                    <a:pt x="106095" y="0"/>
                  </a:moveTo>
                  <a:cubicBezTo>
                    <a:pt x="47500" y="0"/>
                    <a:pt x="0" y="126978"/>
                    <a:pt x="0" y="283614"/>
                  </a:cubicBezTo>
                  <a:cubicBezTo>
                    <a:pt x="0" y="440249"/>
                    <a:pt x="47500" y="567227"/>
                    <a:pt x="106095" y="567227"/>
                  </a:cubicBezTo>
                  <a:cubicBezTo>
                    <a:pt x="164690" y="567227"/>
                    <a:pt x="212191" y="440249"/>
                    <a:pt x="212191" y="283614"/>
                  </a:cubicBezTo>
                  <a:cubicBezTo>
                    <a:pt x="212191" y="126978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24603"/>
              <a:ext cx="172405" cy="4894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439471" y="8737362"/>
            <a:ext cx="3697059" cy="369705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592780">
            <a:off x="14590256" y="-402773"/>
            <a:ext cx="4776403" cy="477640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92780">
            <a:off x="14015434" y="474787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79419" y="1985428"/>
            <a:ext cx="18646839" cy="6902179"/>
          </a:xfrm>
          <a:custGeom>
            <a:avLst/>
            <a:gdLst/>
            <a:ahLst/>
            <a:cxnLst/>
            <a:rect r="r" b="b" t="t" l="l"/>
            <a:pathLst>
              <a:path h="6902179" w="18646839">
                <a:moveTo>
                  <a:pt x="0" y="0"/>
                </a:moveTo>
                <a:lnTo>
                  <a:pt x="18646838" y="0"/>
                </a:lnTo>
                <a:lnTo>
                  <a:pt x="18646838" y="6902179"/>
                </a:lnTo>
                <a:lnTo>
                  <a:pt x="0" y="6902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41909" y="5410332"/>
            <a:ext cx="5788849" cy="578884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540798" y="5410332"/>
            <a:ext cx="5788849" cy="578884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539196" y="5410332"/>
            <a:ext cx="5788849" cy="578884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749834" y="-1559270"/>
            <a:ext cx="3499668" cy="13405540"/>
            <a:chOff x="0" y="0"/>
            <a:chExt cx="21219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859440" y="973737"/>
            <a:ext cx="12633043" cy="140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40"/>
              </a:lnSpc>
              <a:spcBef>
                <a:spcPct val="0"/>
              </a:spcBef>
            </a:pPr>
            <a:r>
              <a:rPr lang="en-US" sz="8243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PIEKARNIA SZTUKI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2859440" y="2502361"/>
            <a:ext cx="14203000" cy="414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5"/>
              </a:lnSpc>
            </a:pPr>
            <a:r>
              <a:rPr lang="en-US" sz="2425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OTWARCIE 13 STYCZNIA 2024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43539" y="51309"/>
            <a:ext cx="3554609" cy="10287000"/>
            <a:chOff x="0" y="0"/>
            <a:chExt cx="473947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8502" t="0" r="38502" b="0"/>
            <a:stretch>
              <a:fillRect/>
            </a:stretch>
          </p:blipFill>
          <p:spPr>
            <a:xfrm flipH="false" flipV="false">
              <a:off x="0" y="0"/>
              <a:ext cx="4739478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793523" y="5041349"/>
            <a:ext cx="5882961" cy="5882961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870078" y="5041349"/>
            <a:ext cx="5882961" cy="588296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793523" y="-1018208"/>
            <a:ext cx="5882961" cy="5882961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870078" y="-1018208"/>
            <a:ext cx="5882961" cy="5882961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136" t="0" r="-2513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1226684" y="-370610"/>
            <a:ext cx="3499668" cy="13405540"/>
            <a:chOff x="0" y="0"/>
            <a:chExt cx="212191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37508" y="-466817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994763" y="1028700"/>
            <a:ext cx="1436473" cy="3317308"/>
            <a:chOff x="0" y="0"/>
            <a:chExt cx="1915297" cy="4423077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1915297" cy="4423077"/>
            </a:xfrm>
            <a:prstGeom prst="rect">
              <a:avLst/>
            </a:prstGeom>
            <a:solidFill>
              <a:srgbClr val="FD622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439471" y="8737362"/>
            <a:ext cx="3697059" cy="369705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531044" y="732283"/>
            <a:ext cx="6243897" cy="8822435"/>
          </a:xfrm>
          <a:custGeom>
            <a:avLst/>
            <a:gdLst/>
            <a:ahLst/>
            <a:cxnLst/>
            <a:rect r="r" b="b" t="t" l="l"/>
            <a:pathLst>
              <a:path h="8822435" w="6243897">
                <a:moveTo>
                  <a:pt x="0" y="0"/>
                </a:moveTo>
                <a:lnTo>
                  <a:pt x="6243897" y="0"/>
                </a:lnTo>
                <a:lnTo>
                  <a:pt x="6243897" y="8822434"/>
                </a:lnTo>
                <a:lnTo>
                  <a:pt x="0" y="8822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618056" y="1839474"/>
            <a:ext cx="6989101" cy="126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Zespoły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18056" y="3220742"/>
            <a:ext cx="8334960" cy="399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Pole Kultury w 2024 roku prowadziło zespoły artystyczne: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Chór Dziecięcy Małopolskiego Centrum Dźwięku i Słowa, 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Zespół Pieśni i Tańca Zagórzanie oraz Mali Zagórzanie,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     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który w roku 2024 został poszerzony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     o zajęcia dla dzieci w wieku 4-6 lat /DK w Zagórzu/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Zespół Niepołomickie Mażoretki /DK w Zagórzu, Zabierzowie Bocheńskim, Woli Batorskiej/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Zespół Małe Mażoretki /DK w Zagórzu, Zabierzowie Bocheńskim, Woli Batorskiej/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Zespół Wrzos w Niepołomicach z dwoma sekcjami wokal                i teatralną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Zespół Melodia /DK w Zakrzowcu/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43539" y="51309"/>
            <a:ext cx="3554609" cy="10287000"/>
            <a:chOff x="0" y="0"/>
            <a:chExt cx="473947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0712" t="0" r="40712" b="0"/>
            <a:stretch>
              <a:fillRect/>
            </a:stretch>
          </p:blipFill>
          <p:spPr>
            <a:xfrm flipH="false" flipV="false">
              <a:off x="0" y="0"/>
              <a:ext cx="4739478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793523" y="5041349"/>
            <a:ext cx="5882961" cy="5882961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6747" t="0" r="-1674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870078" y="5041349"/>
            <a:ext cx="5882961" cy="588296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793523" y="-1018208"/>
            <a:ext cx="5882961" cy="5882961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870078" y="-1018208"/>
            <a:ext cx="5882961" cy="5882961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1226684" y="-370610"/>
            <a:ext cx="3499668" cy="13405540"/>
            <a:chOff x="0" y="0"/>
            <a:chExt cx="212191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37508" y="-466817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994763" y="1028700"/>
            <a:ext cx="1436473" cy="3317308"/>
            <a:chOff x="0" y="0"/>
            <a:chExt cx="1915297" cy="4423077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1915297" cy="4423077"/>
            </a:xfrm>
            <a:prstGeom prst="rect">
              <a:avLst/>
            </a:prstGeom>
            <a:solidFill>
              <a:srgbClr val="FD622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439471" y="8737362"/>
            <a:ext cx="3697059" cy="369705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618056" y="1955800"/>
            <a:ext cx="11622070" cy="6990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Pole Kultury zrealizowało między innymi: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 III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Międzynarodowy Konkurs Tradycyjnego Powożenia – współorganizacja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Festiwal Wiatru – Dzień Dziecka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IV Niepołomicki Festiwal Wina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Scena towarzysząca Festiwalu Międzynarodowe Małopolskie Spotkania z Folklorem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   (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Zamek Królewski, Piekarnia Sztuki)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37 Festiwal Ulica – 3 spe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ktakle plenerowe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Plenerowy spektakl Teatru KTO Ślepcy w reż. Jerzego Zonia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Słowa i Dźwięki gminne eliminacje 69. Ogólnopolskiego Konkursu Recytatorskiego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Przesłuchania powiatowe do 39 Festiwalu Teatrów Dzieci i Młodzieży „Bajdurek”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Zabierzowski Przegląd Kolędniczy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Ogólnopolskie Zawody Szybowców Halowych F1N o Puchar Burmistrza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Niepołomic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Niepołomicki Plener Malarski w dwóch terminach wakacyjnych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Konkurs Dekanalny Poezji Religijnej – współorganizacja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Złote Gody – Jubileusz 50-lecia i 25-lecia pożycia małżeńskiego w Woli Zabierzowskiej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   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- współorganizacja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Noc Muzeów i Galerii – wystawa malarstwa Kingi Piwowarczyk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SCULTURA – wystawa nauczycieli akademickich Instytutu Rzeźby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    </a:t>
            </a: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Akademii Sztuk Pięknych w Łodzi.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❖ Kiermasz Bożonarodzeniowy - współorganizacja warsztatów</a:t>
            </a:r>
          </a:p>
          <a:p>
            <a:pPr algn="l">
              <a:lnSpc>
                <a:spcPts val="2659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4104298" y="-6576348"/>
            <a:ext cx="10994424" cy="1099442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570949" y="-927468"/>
            <a:ext cx="6030561" cy="12061121"/>
            <a:chOff x="0" y="0"/>
            <a:chExt cx="3175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99926" t="0" r="-99926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3945801">
            <a:off x="12648928" y="7841720"/>
            <a:ext cx="4776403" cy="4776403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3945801">
            <a:off x="12936964" y="6870259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4" y="0"/>
                </a:lnTo>
                <a:lnTo>
                  <a:pt x="1577154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618056" y="322580"/>
            <a:ext cx="6989101" cy="126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Wydarzenia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43539" y="51309"/>
            <a:ext cx="3554609" cy="10287000"/>
            <a:chOff x="0" y="0"/>
            <a:chExt cx="473947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8484" t="0" r="38484" b="0"/>
            <a:stretch>
              <a:fillRect/>
            </a:stretch>
          </p:blipFill>
          <p:spPr>
            <a:xfrm flipH="false" flipV="false">
              <a:off x="0" y="0"/>
              <a:ext cx="4739478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793523" y="5041349"/>
            <a:ext cx="5882961" cy="5882961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136" t="0" r="-2513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870078" y="5041349"/>
            <a:ext cx="5882961" cy="588296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793523" y="-1018208"/>
            <a:ext cx="5882961" cy="5882961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870078" y="-1018208"/>
            <a:ext cx="5882961" cy="5882961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4963" t="0" r="-24963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1226684" y="-370610"/>
            <a:ext cx="3499668" cy="13405540"/>
            <a:chOff x="0" y="0"/>
            <a:chExt cx="212191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80877" y="-286184"/>
            <a:ext cx="3499668" cy="9355298"/>
            <a:chOff x="0" y="0"/>
            <a:chExt cx="212191" cy="5672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567227"/>
            </a:xfrm>
            <a:custGeom>
              <a:avLst/>
              <a:gdLst/>
              <a:ahLst/>
              <a:cxnLst/>
              <a:rect r="r" b="b" t="t" l="l"/>
              <a:pathLst>
                <a:path h="567227" w="212191">
                  <a:moveTo>
                    <a:pt x="106095" y="0"/>
                  </a:moveTo>
                  <a:cubicBezTo>
                    <a:pt x="47500" y="0"/>
                    <a:pt x="0" y="126978"/>
                    <a:pt x="0" y="283614"/>
                  </a:cubicBezTo>
                  <a:cubicBezTo>
                    <a:pt x="0" y="440249"/>
                    <a:pt x="47500" y="567227"/>
                    <a:pt x="106095" y="567227"/>
                  </a:cubicBezTo>
                  <a:cubicBezTo>
                    <a:pt x="164690" y="567227"/>
                    <a:pt x="212191" y="440249"/>
                    <a:pt x="212191" y="283614"/>
                  </a:cubicBezTo>
                  <a:cubicBezTo>
                    <a:pt x="212191" y="126978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24603"/>
              <a:ext cx="172405" cy="4894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72117" y="590478"/>
            <a:ext cx="6476513" cy="9161276"/>
          </a:xfrm>
          <a:custGeom>
            <a:avLst/>
            <a:gdLst/>
            <a:ahLst/>
            <a:cxnLst/>
            <a:rect r="r" b="b" t="t" l="l"/>
            <a:pathLst>
              <a:path h="9161276" w="6476513">
                <a:moveTo>
                  <a:pt x="0" y="0"/>
                </a:moveTo>
                <a:lnTo>
                  <a:pt x="6476513" y="0"/>
                </a:lnTo>
                <a:lnTo>
                  <a:pt x="6476513" y="9161276"/>
                </a:lnTo>
                <a:lnTo>
                  <a:pt x="0" y="916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641319" y="5849993"/>
            <a:ext cx="3901761" cy="3901761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18" t="0" r="-25018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038380" y="5849993"/>
            <a:ext cx="3901761" cy="3901761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D622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592780">
            <a:off x="16314491" y="5545467"/>
            <a:ext cx="4776403" cy="477640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641319" y="590478"/>
            <a:ext cx="10015762" cy="5637764"/>
          </a:xfrm>
          <a:custGeom>
            <a:avLst/>
            <a:gdLst/>
            <a:ahLst/>
            <a:cxnLst/>
            <a:rect r="r" b="b" t="t" l="l"/>
            <a:pathLst>
              <a:path h="5637764" w="10015762">
                <a:moveTo>
                  <a:pt x="0" y="0"/>
                </a:moveTo>
                <a:lnTo>
                  <a:pt x="10015762" y="0"/>
                </a:lnTo>
                <a:lnTo>
                  <a:pt x="10015762" y="5637764"/>
                </a:lnTo>
                <a:lnTo>
                  <a:pt x="0" y="56377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DAGoJF72RFE</dc:identifier>
  <dcterms:modified xsi:type="dcterms:W3CDTF">2011-08-01T06:04:30Z</dcterms:modified>
  <cp:revision>1</cp:revision>
  <dc:title>Pole Kultury 2024</dc:title>
</cp:coreProperties>
</file>