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8" r:id="rId17"/>
    <p:sldId id="275" r:id="rId18"/>
    <p:sldId id="276" r:id="rId19"/>
    <p:sldId id="277" r:id="rId2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przesunąć slajd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2C9E381-1904-48FF-AE31-62A4637E3ED3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5640" cy="4464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850560" y="9428760"/>
            <a:ext cx="294300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74CA22E-FF26-40C6-A284-58806F9BE2A7}" type="slidenum"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850560" y="9428760"/>
            <a:ext cx="294300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36A6119-E8C0-44DB-9024-B33DE459758E}" type="slidenum">
              <a:rPr lang="pl-PL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5640" cy="4464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3840"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5640" cy="4464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3850560" y="9428760"/>
            <a:ext cx="294300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74A38F2-21A5-42FA-ADC6-8A554397E9E6}" type="slidenum">
              <a:rPr lang="pl-PL" sz="1200" b="0" strike="noStrike" spc="-1">
                <a:solidFill>
                  <a:srgbClr val="000000"/>
                </a:solidFill>
                <a:latin typeface="+mn-lt"/>
              </a:rPr>
              <a:t>8</a:t>
            </a:fld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553080" y="645336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14A752-6589-48EC-9DD1-0A9C77AAC0CB}" type="slidenum">
              <a:rPr lang="pl-PL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pl-PL" sz="1200" b="0" strike="noStrike" spc="-1">
              <a:latin typeface="Arial"/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81360" y="-27360"/>
            <a:ext cx="9060120" cy="1025640"/>
            <a:chOff x="81360" y="-27360"/>
            <a:chExt cx="9060120" cy="1025640"/>
          </a:xfrm>
        </p:grpSpPr>
        <p:sp>
          <p:nvSpPr>
            <p:cNvPr id="2" name="CustomShape 3"/>
            <p:cNvSpPr/>
            <p:nvPr/>
          </p:nvSpPr>
          <p:spPr>
            <a:xfrm>
              <a:off x="81360" y="73800"/>
              <a:ext cx="8520480" cy="400320"/>
            </a:xfrm>
            <a:prstGeom prst="rect">
              <a:avLst/>
            </a:prstGeom>
            <a:solidFill>
              <a:srgbClr val="002056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526320" y="60840"/>
              <a:ext cx="6254640" cy="39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2000" b="1" strike="noStrike" spc="-80">
                  <a:solidFill>
                    <a:srgbClr val="FFFFFF"/>
                  </a:solidFill>
                  <a:latin typeface="Arial"/>
                  <a:ea typeface="DejaVu Sans"/>
                </a:rPr>
                <a:t>Komenda Powiatowa Policji  w  Dąbrowie  Tarnowskiej</a:t>
              </a:r>
              <a:endParaRPr lang="pl-PL" sz="2000" b="0" strike="noStrike" spc="-1">
                <a:latin typeface="Arial"/>
              </a:endParaRPr>
            </a:p>
          </p:txBody>
        </p:sp>
        <p:pic>
          <p:nvPicPr>
            <p:cNvPr id="4" name="Picture 2" descr="X:\godlo_polski.svg.png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122040" y="116640"/>
              <a:ext cx="271080" cy="319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12" descr="X:\[_Materiały-pomocnicze_]\POLICJA - gify\Logo_policja_powiat_corel1.png"/>
            <p:cNvPicPr/>
            <p:nvPr/>
          </p:nvPicPr>
          <p:blipFill>
            <a:blip r:embed="rId17"/>
            <a:stretch/>
          </p:blipFill>
          <p:spPr>
            <a:xfrm>
              <a:off x="8163360" y="-27360"/>
              <a:ext cx="978120" cy="1025640"/>
            </a:xfrm>
            <a:prstGeom prst="rect">
              <a:avLst/>
            </a:prstGeom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60" y="0"/>
            <a:ext cx="914148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89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5903" y="17046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90" name="Picture 3" descr="C:\Users\magdalena.chwastek\Desktop\LOGO\Wieliczka_Policja.png"/>
          <p:cNvPicPr/>
          <p:nvPr/>
        </p:nvPicPr>
        <p:blipFill>
          <a:blip r:embed="rId4"/>
          <a:stretch/>
        </p:blipFill>
        <p:spPr>
          <a:xfrm>
            <a:off x="8280000" y="16380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91" name="Obraz 4"/>
          <p:cNvPicPr/>
          <p:nvPr/>
        </p:nvPicPr>
        <p:blipFill>
          <a:blip r:embed="rId5"/>
          <a:stretch/>
        </p:blipFill>
        <p:spPr>
          <a:xfrm>
            <a:off x="2232000" y="1059840"/>
            <a:ext cx="4317840" cy="431784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936000" y="5501160"/>
            <a:ext cx="748584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OCENA PRACY ZA OKRES STYCZEŃ - GRUDZIEŃ 2024</a:t>
            </a:r>
            <a:endParaRPr lang="pl-PL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273600" y="980640"/>
            <a:ext cx="8593920" cy="15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32">
                <a:solidFill>
                  <a:srgbClr val="254061"/>
                </a:solidFill>
                <a:latin typeface="Arial"/>
                <a:ea typeface="DejaVu Sans"/>
              </a:rPr>
              <a:t>Referat Kryminalny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0" y="1152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62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5280" y="144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63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352000" y="16488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164" name="Picture 5" descr="C:\Documents and Settings\Administrator\Moje dokumenty\Moje obrazy\180px-POL_policja_korpus_kryminalna_COL_svg.png"/>
          <p:cNvPicPr/>
          <p:nvPr/>
        </p:nvPicPr>
        <p:blipFill>
          <a:blip r:embed="rId4"/>
          <a:stretch/>
        </p:blipFill>
        <p:spPr>
          <a:xfrm>
            <a:off x="7992000" y="1080000"/>
            <a:ext cx="912600" cy="1218240"/>
          </a:xfrm>
          <a:prstGeom prst="rect">
            <a:avLst/>
          </a:prstGeom>
          <a:ln w="9360">
            <a:noFill/>
          </a:ln>
        </p:spPr>
      </p:pic>
      <p:pic>
        <p:nvPicPr>
          <p:cNvPr id="165" name="Picture 5" descr="C:\Documents and Settings\Administrator\Moje dokumenty\Moje obrazy\180px-POL_policja_korpus_kryminalna_COL_svg.png"/>
          <p:cNvPicPr/>
          <p:nvPr/>
        </p:nvPicPr>
        <p:blipFill>
          <a:blip r:embed="rId4"/>
          <a:stretch/>
        </p:blipFill>
        <p:spPr>
          <a:xfrm>
            <a:off x="382320" y="1080000"/>
            <a:ext cx="912600" cy="1218240"/>
          </a:xfrm>
          <a:prstGeom prst="rect">
            <a:avLst/>
          </a:prstGeom>
          <a:ln w="9360"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1152000" y="1728000"/>
            <a:ext cx="7271280" cy="48503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Policjanci Referatu Kryminalnego w 2024 roku: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przeprowadzili 415 postępowania sprawdzające (361 w roku 2023), z czego w 184 sprawach wydano postanowienie o odmowie wszczęcia postępowania karnego,</a:t>
            </a:r>
            <a:endParaRPr lang="pl-PL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wszczęli 527 postępowań przygotowawczych (553 w roku 2023), z czego </a:t>
            </a:r>
            <a:b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 285 sprawach wydano postanowienie o umorzeniu, natomiast w 102 przypadkach skierowano akt oskarżenia (145 w 2023),</a:t>
            </a:r>
            <a:endParaRPr lang="pl-PL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dokonano zabezpieczenia mienia na kwotę 64 595 zł, w 2023 roku - 30 800 zł,</a:t>
            </a:r>
            <a:endParaRPr lang="pl-PL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w prowadzonych postępowaniach odzyskano mienie na kwotę </a:t>
            </a:r>
            <a:br>
              <a:rPr sz="1600" dirty="0"/>
            </a:b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10 557 zł,</a:t>
            </a:r>
            <a:endParaRPr lang="pl-PL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wykonano 580 pomoce prawne na rzecz sądów, prokuratur </a:t>
            </a:r>
            <a:br>
              <a:rPr sz="1600" dirty="0"/>
            </a:b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 innych jednostek Policji (566 w roku 2023),</a:t>
            </a:r>
            <a:endParaRPr lang="pl-PL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wykrywalność ogólna wyniosła 75,48 % (65,04% w roku 2023)</a:t>
            </a:r>
            <a:endParaRPr lang="pl-PL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wykrywalność kryminalna wyniosła 68,48% (60,53% w roku 2023) (kradzieże, włamania, rozboje, uszkodzenie rzeczy, uszkodzenie ciała, bójki i pobicia, narkomania</a:t>
            </a:r>
            <a:r>
              <a:rPr lang="pl-PL" sz="1600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Wskaźnik zaległości na dzień 31.12.2024 roku – 1,65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1224000"/>
            <a:ext cx="8927280" cy="4584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b="1" strike="noStrike" spc="-1" dirty="0">
                <a:solidFill>
                  <a:srgbClr val="10243E"/>
                </a:solidFill>
                <a:latin typeface="Arial"/>
                <a:ea typeface="DejaVu Sans"/>
              </a:rPr>
              <a:t>NAJCIEKAWSZE WYDARZENIA ROKU 2024</a:t>
            </a: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3200" b="0" strike="noStrike" spc="-1" dirty="0">
              <a:latin typeface="Arial"/>
            </a:endParaRPr>
          </a:p>
          <a:p>
            <a:pPr marL="457200" indent="-2278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600" b="1" strike="noStrike" spc="-1" dirty="0">
                <a:solidFill>
                  <a:srgbClr val="10243E"/>
                </a:solidFill>
                <a:latin typeface="Arial"/>
                <a:ea typeface="DejaVu Sans"/>
              </a:rPr>
              <a:t>Sprawca kradzieży z włamaniem w rękach policjantów z Niepołomic</a:t>
            </a:r>
          </a:p>
          <a:p>
            <a:pPr marL="229320" algn="just">
              <a:lnSpc>
                <a:spcPct val="100000"/>
              </a:lnSpc>
              <a:buClr>
                <a:srgbClr val="000000"/>
              </a:buClr>
            </a:pPr>
            <a:endParaRPr lang="pl-PL" sz="1600" b="0" strike="noStrike" spc="-1" dirty="0">
              <a:latin typeface="Arial"/>
            </a:endParaRPr>
          </a:p>
          <a:p>
            <a:pPr marL="457200" indent="-2278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600" b="1" strike="noStrike" spc="-1" dirty="0">
                <a:solidFill>
                  <a:srgbClr val="10243E"/>
                </a:solidFill>
                <a:latin typeface="Arial"/>
                <a:ea typeface="DejaVu Sans"/>
              </a:rPr>
              <a:t>Złodziejka sklepowa w rękach policjantów</a:t>
            </a:r>
          </a:p>
          <a:p>
            <a:pPr marL="229320" algn="just">
              <a:lnSpc>
                <a:spcPct val="100000"/>
              </a:lnSpc>
              <a:buClr>
                <a:srgbClr val="000000"/>
              </a:buClr>
            </a:pPr>
            <a:endParaRPr lang="pl-PL" sz="1600" b="1" strike="noStrike" spc="-1" dirty="0">
              <a:solidFill>
                <a:srgbClr val="10243E"/>
              </a:solidFill>
              <a:latin typeface="Arial"/>
              <a:ea typeface="DejaVu Sans"/>
            </a:endParaRPr>
          </a:p>
          <a:p>
            <a:pPr marL="457200" indent="-2278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600" b="1" strike="noStrike" spc="-1" dirty="0">
                <a:solidFill>
                  <a:srgbClr val="10243E"/>
                </a:solidFill>
                <a:latin typeface="Arial"/>
                <a:ea typeface="DejaVu Sans"/>
              </a:rPr>
              <a:t>Czterech oszustów działających metodą „na wnuczka” zatrzymanych</a:t>
            </a:r>
          </a:p>
          <a:p>
            <a:pPr marL="229320" algn="just">
              <a:lnSpc>
                <a:spcPct val="100000"/>
              </a:lnSpc>
              <a:buClr>
                <a:srgbClr val="000000"/>
              </a:buClr>
            </a:pPr>
            <a:endParaRPr lang="pl-PL" sz="1600" b="1" spc="-1" dirty="0">
              <a:solidFill>
                <a:srgbClr val="10243E"/>
              </a:solidFill>
              <a:latin typeface="Arial"/>
              <a:ea typeface="DejaVu Sans"/>
            </a:endParaRPr>
          </a:p>
          <a:p>
            <a:pPr marL="457200" indent="-2278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600" b="1" strike="noStrike" spc="-1" dirty="0">
                <a:solidFill>
                  <a:srgbClr val="10243E"/>
                </a:solidFill>
                <a:latin typeface="Arial"/>
                <a:ea typeface="DejaVu Sans"/>
              </a:rPr>
              <a:t>Zatrzymany sprawca kradzieży</a:t>
            </a:r>
            <a:endParaRPr lang="pl-PL" sz="1600" b="1" spc="-1" dirty="0">
              <a:solidFill>
                <a:srgbClr val="10243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600" b="1" strike="noStrike" spc="-1" dirty="0">
              <a:solidFill>
                <a:srgbClr val="10243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600" b="1" spc="-1" dirty="0">
              <a:solidFill>
                <a:srgbClr val="10243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600" b="1" strike="noStrike" spc="-1" dirty="0">
              <a:solidFill>
                <a:srgbClr val="10243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600" b="1" spc="-1" dirty="0">
              <a:solidFill>
                <a:srgbClr val="10243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600" b="1" strike="noStrike" spc="-1" dirty="0">
              <a:solidFill>
                <a:srgbClr val="10243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10243E"/>
                </a:solidFill>
                <a:latin typeface="Arial"/>
                <a:ea typeface="DejaVu Sans"/>
              </a:rPr>
              <a:t>źródło: www.wieliczka.policja.gov.pl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0" y="2304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69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4000" y="19836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70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352000" y="144000"/>
            <a:ext cx="628200" cy="62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16000" y="1089720"/>
            <a:ext cx="890964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Sprawca kradzieży z włamaniem w rękach policjantów z Niepołomic</a:t>
            </a:r>
          </a:p>
        </p:txBody>
      </p:sp>
      <p:sp>
        <p:nvSpPr>
          <p:cNvPr id="189" name="CustomShape 2"/>
          <p:cNvSpPr/>
          <p:nvPr/>
        </p:nvSpPr>
        <p:spPr>
          <a:xfrm>
            <a:off x="144000" y="1505880"/>
            <a:ext cx="8711280" cy="324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l-PL" sz="1400" b="0" strike="noStrike" spc="-1" dirty="0">
              <a:latin typeface="Arial"/>
            </a:endParaRP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 stycznia 2024 r. policjanci z Niepołomic otrzymali zgłoszenie o kradzieży z włamaniem do jednego z domów. Sprawca, poprzez wyłamanie furtki a następnie drzwi balkonowych, wszedł do budynku mieszkalnego skąd zabrał 1000 zł. Jeszcze tego samego dnia, niepołomiccy policjanci zatrzymali 46- letniego mężczyznę, który usłyszał zarzut kradzieży z włamaniem.</a:t>
            </a:r>
          </a:p>
          <a:p>
            <a:pPr algn="just"/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Sprawca kradzieży z włamaniem w rękach policjantów z Niepołomic</a:t>
            </a: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 stycznia br., ok. godziny 17, oficer dyżurny Komisariatu Policji w Niepołomicach otrzymał zgłoszenie o kradzieży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włamaniem do domu. Pokrzywdzona oświadczyła, że pod jej kilkugodzinną nieobecność, nieznany sprawca uszkodził furtkę, a następnie drzwi balkonowe - poprzez które wszedł do jej mieszkania i ukradł pieniądze w kwocie 1000 zł. Funkcjonariusze na miejscu zabezpieczyli ślady i przystąpili do ustalenia i zatrzymania sprawcy. Jeszcze tego samego dnia, w rejonie jednego ze sklepów w Niepołomicach, policjanci  zatrzymali 46 -letniego mężczyznę podejrzanego o dokonanie tego przestępstwa. Wczoraj, usłyszał  zarzut kradzieży z włamaniem za co kodeks karny przewiduje karę do 10 lat pozbawienia wolności.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0" y="0"/>
            <a:ext cx="914328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91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4000" y="144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92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227080" y="165240"/>
            <a:ext cx="628200" cy="62604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7D336DFD-65AA-E24E-FAA4-96775CC4636D}"/>
              </a:ext>
            </a:extLst>
          </p:cNvPr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200" b="1" strike="noStrike" spc="-1" dirty="0">
                <a:solidFill>
                  <a:srgbClr val="10243E"/>
                </a:solidFill>
                <a:latin typeface="Calibri"/>
                <a:ea typeface="DejaVu Sans"/>
              </a:rPr>
              <a:t>www.wieliczka.policja.gov.pl</a:t>
            </a:r>
            <a:endParaRPr lang="pl-PL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10243E"/>
                </a:solidFill>
                <a:latin typeface="Calibri"/>
                <a:ea typeface="DejaVu Sans"/>
              </a:rPr>
              <a:t>www.wieliczka.policja.gov.pl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44320" y="1052640"/>
            <a:ext cx="79855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pl-PL" sz="1800" b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     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Złodziejka sklepowa w rękach policjantów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289440" y="1794320"/>
            <a:ext cx="8495280" cy="28916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zainteresowaniu 27-letniej kobiety były drogerie. Niestety, zakupów w nich nie robiła, to był cel jej przestępczych działań. Kobieta został szybko ustalona przez wielickich i niepołomickich policjantów. Straty, jakie spowodowała wynoszą ponad 6 tys. zł. Teraz za swoje czyny odpowie przed sądem. Za kradzież grozi kara do 5 lat pozbawienia wolności.</a:t>
            </a:r>
          </a:p>
          <a:p>
            <a:pPr algn="just"/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minionym tygodniu policjanci ustalili 27-letnią mieszkankę miasta, która kradła w drogeriach na terenie Wieliczki i Niepołomic. W trakcie pracy z zatrzymaną, policjanci z Wydziału Kryminalnego Komisariatu Policji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Niepołomicach udowodnili jej dokonanie w ostatnim czasie wielu kradzieży sklepowych. </a:t>
            </a:r>
          </a:p>
          <a:p>
            <a:pPr algn="just"/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zainteresowaniu 27-latki były drogerie, w których kradła kosmetyki, chowając je pod ubraniem. Straty, jakie spowodowała swoim przestępczym procederem to ponad 6 tysięcy złotych. Kobieta usłyszała już zarzuty. Teraz za swoje czyny odpowie przed sądem. </a:t>
            </a: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 kradzież grozi kara do 5 lat pozbawienia wolności</a:t>
            </a:r>
            <a:endParaRPr lang="pl-PL" sz="900" b="0" strike="noStrike" spc="-1" dirty="0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0" y="144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77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4000" y="144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78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299080" y="165240"/>
            <a:ext cx="628200" cy="62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200" b="1" strike="noStrike" spc="-1" dirty="0">
                <a:solidFill>
                  <a:srgbClr val="10243E"/>
                </a:solidFill>
                <a:latin typeface="Calibri"/>
                <a:ea typeface="DejaVu Sans"/>
              </a:rPr>
              <a:t>www.wieliczka.policja.gov.pl</a:t>
            </a:r>
            <a:endParaRPr lang="pl-PL" sz="12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09760" y="1020240"/>
            <a:ext cx="79855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   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Czterech oszustów działających metodą „na wnuczka” zatrzymanych</a:t>
            </a:r>
            <a:endParaRPr lang="pl-PL" sz="1800" b="1" strike="noStrike" spc="-1" dirty="0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75032" y="1711693"/>
            <a:ext cx="8254975" cy="4615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Kryminalni z Wieliczki i Niepołomic wspólnie z kryminalnymi z Komendy Wojewódzkiej Policji w Krakowie namierzyli i zatrzymali cztery osoby odpowiedzialne za dokonanie oszustwa w powiecie wielickim. Trzech mężczyzn oraz kobieta wyłudzili od dwóch starszych osób 40.000 zł. Usłyszeli zarzuty oszustwa, za które grozi kara do 8 lat pozbawienia wolności.</a:t>
            </a:r>
          </a:p>
          <a:p>
            <a:pPr algn="just"/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 koniec kwietnia 2024 r.,  na terenie powiatu wielickiego doszło do oszustwa metodą „na wnuczka”. Ofiarą padła starsza kobieta. Oszuści podali się za jej wnuczka informując, że uczestniczył w zdarzeniu drogowym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potrzebuje pieniędzy na kaucję, by uniknąć więzienia. Kobieta uwierzyła przestępcom i przekazała im swoje oszczędności w kwocie 25.000 złotych. Tego samego dnia i w ten sam sposób kolejna starsza kobieta straciła 15.000 złotych.</a:t>
            </a: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Kobiety złożyły zawiadomienia, a kryminalni od razu przystąpili do pracy. Początkowo była to żmudna dokładna analiza całego zdarzenia krok po kroku i wyszukiwanie śladów, jakie mogli pozostawić oszuści. Tych materialnych, jak i wirtualnych pozostawionych w sieci. Prowadzone działania operacyjne przyniosły skutek, policjanci wpadli na trop pierwszego z oszustów. Intensywne działania operacyjne już po niedługim czasie doprowadziły policjantów do wspólników oszusta. Funkcjonariusze ustalili, gdzie przebywają i  4 czerwca 2024 r. zatrzymali wszystkie cztery osoby, które brały udział w przestępczym procederze. Policjanci przeszukali zajmowane przez nich pomieszczenia, w których zabezpieczyli gotówkę  oraz telefony, które mogły posłużyć do przestępstwa. U dwóch mężczyzn w trakcie przeszukania miejsca zamieszkania zabezpieczono narkotyki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postaci: MDMA,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metaamfetaminy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marihuany.</a:t>
            </a:r>
          </a:p>
          <a:p>
            <a:pPr algn="just"/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Wszystkim zatrzymanym zostały przedstawione zarzuty z art. 286 k.k. za które grozi kara do 8 lat pozbawienia wolności.</a:t>
            </a:r>
            <a:endParaRPr lang="pl-PL" sz="1000" b="0" strike="noStrike" spc="-1" dirty="0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0" y="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86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5640" y="19836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87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345160" y="128520"/>
            <a:ext cx="628200" cy="62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594C8-B0B8-2D2E-A2F8-611D2C555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>
            <a:extLst>
              <a:ext uri="{FF2B5EF4-FFF2-40B4-BE49-F238E27FC236}">
                <a16:creationId xmlns:a16="http://schemas.microsoft.com/office/drawing/2014/main" id="{D5A8A055-3D9A-3793-2701-735261903615}"/>
              </a:ext>
            </a:extLst>
          </p:cNvPr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-1" normalizeH="0" baseline="0" noProof="0">
                <a:ln>
                  <a:noFill/>
                </a:ln>
                <a:solidFill>
                  <a:srgbClr val="10243E"/>
                </a:solidFill>
                <a:effectLst/>
                <a:uLnTx/>
                <a:uFillTx/>
                <a:latin typeface="Calibri"/>
                <a:ea typeface="DejaVu Sans"/>
              </a:rPr>
              <a:t>www.wieliczka.policja.gov.pl</a:t>
            </a:r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2" name="CustomShape 2">
            <a:extLst>
              <a:ext uri="{FF2B5EF4-FFF2-40B4-BE49-F238E27FC236}">
                <a16:creationId xmlns:a16="http://schemas.microsoft.com/office/drawing/2014/main" id="{BA5053FC-EFBD-573D-ADB7-FE64DF5C6DF5}"/>
              </a:ext>
            </a:extLst>
          </p:cNvPr>
          <p:cNvSpPr/>
          <p:nvPr/>
        </p:nvSpPr>
        <p:spPr>
          <a:xfrm>
            <a:off x="544320" y="1052640"/>
            <a:ext cx="79855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DejaVu Sans"/>
              </a:rPr>
              <a:t>Zatrzymany sprawca kradzieży</a:t>
            </a:r>
            <a:endParaRPr kumimoji="0" lang="pl-PL" sz="18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73" name="CustomShape 3">
            <a:extLst>
              <a:ext uri="{FF2B5EF4-FFF2-40B4-BE49-F238E27FC236}">
                <a16:creationId xmlns:a16="http://schemas.microsoft.com/office/drawing/2014/main" id="{18BFFB60-CCFA-F1F9-5F1C-10F681309FFA}"/>
              </a:ext>
            </a:extLst>
          </p:cNvPr>
          <p:cNvSpPr/>
          <p:nvPr/>
        </p:nvSpPr>
        <p:spPr>
          <a:xfrm>
            <a:off x="289440" y="1794320"/>
            <a:ext cx="849528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Złodziej sprzętu budowlanego zatrzymany przez policjantów z Niepołomic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1 lipca 2024r., do Komisariatu Policji w Niepołomicach zostało złożone zawiadomienie o kradzieży zagęszczarki, która znajdowała się na terenie jednej z firm w Niepołomicach. Właściciel sprzętu wartość strat oszacował na kwotę około 40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tys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zł. Poczynione ustalenia przez funkcjonariuszy Referatu Kryminalnego oraz dzielnicowych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z Niepołomic pozwoliły ustalić sprawcę przestępstwa kradzieży. Tego samego dnia policjanci udali się do Trzebini, gdzie w miejscu zamieszkania zatrzymali sprawcę przestępstwa, 48 -letniego mężczyznę. Funkcjonariusze odzyskali także skradziony sprzęt budowlany, który już trafił do prawowitego właściciela. Złodziej z Trzebini usłyszał łącznie dwa zarzuty, kradzieży oraz posługiwania się tablicami rejestracyjnymi nieprzypisanymi do pojazdu. Za dokonanie tych przestępstw grozi kara do 5 lat pozbawienia wolności.</a:t>
            </a:r>
            <a:endParaRPr kumimoji="0" lang="pl-PL" sz="9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6" name="CustomShape 4">
            <a:extLst>
              <a:ext uri="{FF2B5EF4-FFF2-40B4-BE49-F238E27FC236}">
                <a16:creationId xmlns:a16="http://schemas.microsoft.com/office/drawing/2014/main" id="{29F1F12D-B2D7-A8BF-AB2A-3D946250AEED}"/>
              </a:ext>
            </a:extLst>
          </p:cNvPr>
          <p:cNvSpPr/>
          <p:nvPr/>
        </p:nvSpPr>
        <p:spPr>
          <a:xfrm>
            <a:off x="0" y="144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rPr>
              <a:t>KP NIEPOŁOMICE</a:t>
            </a:r>
            <a:endParaRPr kumimoji="0" lang="pl-PL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7" name="Picture 2" descr="X:\godlo_polski.svg.png">
            <a:extLst>
              <a:ext uri="{FF2B5EF4-FFF2-40B4-BE49-F238E27FC236}">
                <a16:creationId xmlns:a16="http://schemas.microsoft.com/office/drawing/2014/main" id="{6A80E0C2-2C30-053D-5CCF-81DCBF4813D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4000" y="144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78" name="Picture 3" descr="C:\Users\magdalena.chwastek\Desktop\LOGO\Wieliczka_Policja.png">
            <a:extLst>
              <a:ext uri="{FF2B5EF4-FFF2-40B4-BE49-F238E27FC236}">
                <a16:creationId xmlns:a16="http://schemas.microsoft.com/office/drawing/2014/main" id="{E0CB3539-64EA-98F1-2E3F-12B6725DF01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99080" y="165240"/>
            <a:ext cx="628200" cy="626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40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093320" y="1124640"/>
            <a:ext cx="69559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254061"/>
                </a:solidFill>
                <a:latin typeface="Arial"/>
                <a:ea typeface="DejaVu Sans"/>
              </a:rPr>
              <a:t>Sprawy administracyjno – gospodarcze 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720" y="180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234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6000" y="198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235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368763" y="11484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236" name="Picture 2" descr="C:\Documents and Settings\mateusz.jamrozik\Pulpit\text3059.png"/>
          <p:cNvPicPr/>
          <p:nvPr/>
        </p:nvPicPr>
        <p:blipFill>
          <a:blip r:embed="rId4"/>
          <a:stretch/>
        </p:blipFill>
        <p:spPr>
          <a:xfrm>
            <a:off x="8049960" y="1172160"/>
            <a:ext cx="772560" cy="1059120"/>
          </a:xfrm>
          <a:prstGeom prst="rect">
            <a:avLst/>
          </a:prstGeom>
          <a:ln w="9360">
            <a:noFill/>
          </a:ln>
        </p:spPr>
      </p:pic>
      <p:pic>
        <p:nvPicPr>
          <p:cNvPr id="237" name="Picture 2" descr="C:\Documents and Settings\mateusz.jamrozik\Pulpit\text3059.png"/>
          <p:cNvPicPr/>
          <p:nvPr/>
        </p:nvPicPr>
        <p:blipFill>
          <a:blip r:embed="rId4"/>
          <a:stretch/>
        </p:blipFill>
        <p:spPr>
          <a:xfrm>
            <a:off x="234720" y="1152000"/>
            <a:ext cx="772560" cy="1059120"/>
          </a:xfrm>
          <a:prstGeom prst="rect">
            <a:avLst/>
          </a:prstGeom>
          <a:ln w="9360"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719640" y="1933560"/>
            <a:ext cx="7559640" cy="87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Komisariat Policji w Niepołomicach, mieści się w budynku przy placu Zwycięstwa 8. </a:t>
            </a:r>
          </a:p>
          <a:p>
            <a:pPr algn="just">
              <a:lnSpc>
                <a:spcPct val="100000"/>
              </a:lnSpc>
            </a:pPr>
            <a:endParaRPr lang="pl-PL" sz="1600" b="0" strike="noStrike" spc="-1" dirty="0">
              <a:latin typeface="Arial"/>
            </a:endParaRPr>
          </a:p>
        </p:txBody>
      </p:sp>
      <p:pic>
        <p:nvPicPr>
          <p:cNvPr id="239" name="Obraz 238"/>
          <p:cNvPicPr/>
          <p:nvPr/>
        </p:nvPicPr>
        <p:blipFill>
          <a:blip r:embed="rId5"/>
          <a:stretch/>
        </p:blipFill>
        <p:spPr>
          <a:xfrm>
            <a:off x="4762800" y="2880000"/>
            <a:ext cx="4308480" cy="331128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360000" y="2808000"/>
            <a:ext cx="4308480" cy="35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Do najważniejszych potrzeb związanych z użytkowaniem tego budynku, na chwilę obecną należy z pewnością :</a:t>
            </a:r>
          </a:p>
          <a:p>
            <a:pPr algn="just">
              <a:lnSpc>
                <a:spcPct val="100000"/>
              </a:lnSpc>
            </a:pP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wymiana umeblowania w pomieszczeniu dyżurnych</a:t>
            </a:r>
            <a:r>
              <a:rPr lang="pl-PL" sz="15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oraz szatni ogniwa patrolowo – interwencyjnego,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montaż klimatyzacja dla kolejnych pomieszczeń na parterze, w szczególności poczekalni </a:t>
            </a:r>
            <a:b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 w pomieszczeniu dyżurnych,</a:t>
            </a:r>
            <a:endParaRPr lang="pl-PL" sz="15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budowa wiaty garażowej na radiowozy.</a:t>
            </a:r>
            <a:endParaRPr lang="pl-PL" sz="1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720" y="1224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243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6000" y="19836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244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352000" y="16524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245" name="Picture 2" descr="C:\Documents and Settings\mateusz.jamrozik\Pulpit\text3059.png"/>
          <p:cNvPicPr/>
          <p:nvPr/>
        </p:nvPicPr>
        <p:blipFill>
          <a:blip r:embed="rId4"/>
          <a:stretch/>
        </p:blipFill>
        <p:spPr>
          <a:xfrm>
            <a:off x="234720" y="1038240"/>
            <a:ext cx="772560" cy="1059120"/>
          </a:xfrm>
          <a:prstGeom prst="rect">
            <a:avLst/>
          </a:prstGeom>
          <a:ln w="9360">
            <a:noFill/>
          </a:ln>
        </p:spPr>
      </p:pic>
      <p:pic>
        <p:nvPicPr>
          <p:cNvPr id="246" name="Picture 2" descr="C:\Documents and Settings\mateusz.jamrozik\Pulpit\text3059.png"/>
          <p:cNvPicPr/>
          <p:nvPr/>
        </p:nvPicPr>
        <p:blipFill>
          <a:blip r:embed="rId4"/>
          <a:stretch/>
        </p:blipFill>
        <p:spPr>
          <a:xfrm>
            <a:off x="8011080" y="1080000"/>
            <a:ext cx="772560" cy="1059120"/>
          </a:xfrm>
          <a:prstGeom prst="rect">
            <a:avLst/>
          </a:prstGeom>
          <a:ln w="9360">
            <a:noFill/>
          </a:ln>
        </p:spPr>
      </p:pic>
      <p:sp>
        <p:nvSpPr>
          <p:cNvPr id="247" name="CustomShape 3"/>
          <p:cNvSpPr/>
          <p:nvPr/>
        </p:nvSpPr>
        <p:spPr>
          <a:xfrm>
            <a:off x="1093320" y="1124640"/>
            <a:ext cx="69559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254061"/>
                </a:solidFill>
                <a:latin typeface="Arial"/>
                <a:ea typeface="DejaVu Sans"/>
              </a:rPr>
              <a:t>Sprawy administracyjno – gospodarcze 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72000" y="1944000"/>
            <a:ext cx="5327280" cy="491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endParaRPr lang="pl-PL" sz="15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Komisariat Policji w Niepołomicach dysponuje </a:t>
            </a:r>
            <a:br>
              <a:rPr dirty="0"/>
            </a:br>
            <a:r>
              <a:rPr lang="pl-PL" sz="1500" spc="-1" dirty="0">
                <a:solidFill>
                  <a:srgbClr val="000000"/>
                </a:solidFill>
                <a:latin typeface="Arial"/>
              </a:rPr>
              <a:t>6</a:t>
            </a: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radiowozami z czego: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Referat Kryminalny :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radiowóz nieoznakowany m-ki Renault rocznik </a:t>
            </a:r>
            <a:r>
              <a:rPr lang="pl-PL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2010</a:t>
            </a: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przebieg ok. 190 000 km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radiowóz nieoznakowany m-ki Toyota rocznik 2017, przebieg ok. 98 000 km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Ogniwo Patrolowo – Interwencyjne: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radiowóz oznakowany m-ki SKODA Yeti rocznik 2015,  przebieg ok. </a:t>
            </a:r>
            <a:r>
              <a:rPr lang="pl-PL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345 000</a:t>
            </a: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km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- radiowóz oznakowany m-ki Opel Astra rocznik 2018, przebieg ok. 221 000 km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Rewir Dzielnicowych: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- radiowóz oznakowany m-ki HUNDAI I30 rocznik 2019, przebieg ok. 107 000 km</a:t>
            </a:r>
            <a:endParaRPr lang="pl-PL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pl-PL" sz="1500" b="0" spc="-1" dirty="0">
                <a:solidFill>
                  <a:srgbClr val="000000"/>
                </a:solidFill>
                <a:latin typeface="Arial"/>
                <a:ea typeface="DejaVu Sans"/>
              </a:rPr>
              <a:t>- radiowóz oznakowany m-ki KIA </a:t>
            </a:r>
            <a:r>
              <a:rPr lang="pl-PL" sz="1500" b="0" spc="-1" dirty="0" err="1">
                <a:solidFill>
                  <a:srgbClr val="000000"/>
                </a:solidFill>
                <a:latin typeface="Arial"/>
                <a:ea typeface="DejaVu Sans"/>
              </a:rPr>
              <a:t>Ceed</a:t>
            </a:r>
            <a:r>
              <a:rPr lang="pl-PL" sz="1500" b="0" spc="-1" dirty="0">
                <a:solidFill>
                  <a:srgbClr val="000000"/>
                </a:solidFill>
                <a:latin typeface="Arial"/>
                <a:ea typeface="DejaVu Sans"/>
              </a:rPr>
              <a:t> rocznik 2020, przebieg ok. </a:t>
            </a:r>
            <a:r>
              <a:rPr lang="pl-PL" sz="1500" b="0" spc="-1">
                <a:solidFill>
                  <a:srgbClr val="000000"/>
                </a:solidFill>
                <a:latin typeface="Arial"/>
                <a:ea typeface="DejaVu Sans"/>
              </a:rPr>
              <a:t>102 </a:t>
            </a:r>
            <a:r>
              <a:rPr lang="pl-PL" sz="1500" b="0" spc="-1" dirty="0">
                <a:solidFill>
                  <a:srgbClr val="000000"/>
                </a:solidFill>
                <a:latin typeface="Arial"/>
                <a:ea typeface="DejaVu Sans"/>
              </a:rPr>
              <a:t>000 km</a:t>
            </a:r>
            <a:endParaRPr lang="pl-PL" sz="1500" b="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l-PL" sz="1500" b="0" strike="noStrike" spc="-1" dirty="0">
              <a:latin typeface="Arial"/>
            </a:endParaRPr>
          </a:p>
        </p:txBody>
      </p:sp>
      <p:pic>
        <p:nvPicPr>
          <p:cNvPr id="249" name="Obraz 248"/>
          <p:cNvPicPr/>
          <p:nvPr/>
        </p:nvPicPr>
        <p:blipFill>
          <a:blip r:embed="rId5"/>
          <a:stretch/>
        </p:blipFill>
        <p:spPr>
          <a:xfrm>
            <a:off x="5256360" y="2160000"/>
            <a:ext cx="3743280" cy="433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"/>
          <p:cNvSpPr/>
          <p:nvPr/>
        </p:nvSpPr>
        <p:spPr>
          <a:xfrm>
            <a:off x="-900" y="2803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252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4000" y="19836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253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371080" y="216000"/>
            <a:ext cx="628200" cy="626040"/>
          </a:xfrm>
          <a:prstGeom prst="rect">
            <a:avLst/>
          </a:prstGeom>
          <a:ln>
            <a:noFill/>
          </a:ln>
        </p:spPr>
      </p:pic>
      <p:sp>
        <p:nvSpPr>
          <p:cNvPr id="255" name="CustomShape 3"/>
          <p:cNvSpPr/>
          <p:nvPr/>
        </p:nvSpPr>
        <p:spPr>
          <a:xfrm>
            <a:off x="432000" y="5688000"/>
            <a:ext cx="8063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144000" y="5725821"/>
            <a:ext cx="896184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DZIĘKUJĘ ZA UWAGĘ</a:t>
            </a:r>
            <a:endParaRPr lang="pl-PL" sz="44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9AD6A7-8561-3B1C-842A-132DA9858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837"/>
            <a:ext cx="9144000" cy="474597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56B14BA-2B3A-D86F-E68C-F67260E59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644"/>
            <a:ext cx="9144000" cy="479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2520" y="0"/>
            <a:ext cx="914148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95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63800" y="17046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96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352000" y="16380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97" name="Obraz 96"/>
          <p:cNvPicPr/>
          <p:nvPr/>
        </p:nvPicPr>
        <p:blipFill>
          <a:blip r:embed="rId4"/>
          <a:stretch/>
        </p:blipFill>
        <p:spPr>
          <a:xfrm>
            <a:off x="4276800" y="2376000"/>
            <a:ext cx="4649400" cy="3974760"/>
          </a:xfrm>
          <a:prstGeom prst="rect">
            <a:avLst/>
          </a:prstGeom>
          <a:ln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1898280" y="1122840"/>
            <a:ext cx="53154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10243E"/>
                </a:solidFill>
                <a:latin typeface="Arial"/>
                <a:ea typeface="DejaVu Sans"/>
              </a:rPr>
              <a:t>Rejon działania Komisariatu Policji </a:t>
            </a:r>
            <a:br/>
            <a:r>
              <a:rPr lang="pl-PL" sz="2400" b="1" strike="noStrike" spc="-1">
                <a:solidFill>
                  <a:srgbClr val="10243E"/>
                </a:solidFill>
                <a:latin typeface="Arial"/>
                <a:ea typeface="DejaVu Sans"/>
              </a:rPr>
              <a:t>w Niepołomicach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88000" y="2376000"/>
            <a:ext cx="3814200" cy="39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Komisariat Policji w Niepołomicach swoim zasięgiem obejmuje teren gminy Niepołomice</a:t>
            </a:r>
            <a:br/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oraz gminy Kłaj, na terenie których liczba zameldowanych mieszkańców (na dzień 31 grudnia) to :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Miasto i Gmina Niepołomice</a:t>
            </a: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2020 r.-  29112</a:t>
            </a: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2010 r.-  23474   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Gmina Kłaj</a:t>
            </a: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:                             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2020 r.-  10459</a:t>
            </a: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2010 r.-  10058     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Łącznie na  terenie obu gmin mieszka </a:t>
            </a:r>
            <a:br/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ok. 39571 osób (jest to wzrost w ostatnich </a:t>
            </a:r>
            <a:br/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10 latach o przeszło 6 000 mieszkańców).</a:t>
            </a:r>
            <a:endParaRPr lang="pl-PL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65160" y="836640"/>
            <a:ext cx="8925480" cy="10580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002060"/>
                </a:solidFill>
                <a:latin typeface="Arial"/>
                <a:ea typeface="DejaVu Sans"/>
              </a:rPr>
              <a:t>Aktualna struktura organizacyjna Komisariatu Policji w Niepołomicach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0" y="0"/>
            <a:ext cx="914148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03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6000" y="216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04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298000" y="21600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105" name="Obraz 104"/>
          <p:cNvPicPr/>
          <p:nvPr/>
        </p:nvPicPr>
        <p:blipFill>
          <a:blip r:embed="rId4"/>
          <a:stretch/>
        </p:blipFill>
        <p:spPr>
          <a:xfrm>
            <a:off x="1267468" y="1770480"/>
            <a:ext cx="6134040" cy="501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10243E"/>
                </a:solidFill>
                <a:latin typeface="Calibri"/>
                <a:ea typeface="DejaVu Sans"/>
              </a:rPr>
              <a:t>www.wieliczka.policja.gov.pl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08000" y="928800"/>
            <a:ext cx="8925480" cy="10580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Sytuacja kadrowa w KP Niepołomice</a:t>
            </a:r>
            <a:br>
              <a:rPr dirty="0"/>
            </a:br>
            <a:r>
              <a:rPr lang="pl-PL" sz="2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wg. stanu na 31 grudnia 2024 r.</a:t>
            </a:r>
            <a:endParaRPr lang="pl-PL" sz="2800" b="0" strike="noStrike" spc="-1" dirty="0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640080" y="2565000"/>
            <a:ext cx="786096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Policjanci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40 etatów			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Zatrudnieni – 39 policjantów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Wakaty – 1 miejsca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Pracownicy cywilni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2,25 etatów (3 osoby)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 czego: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Korpus służby cywilnej  0,75 etatów (1 osoba) 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Pozostali pracownicy -1,5 (2 osoby)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109" name="Picture 2" descr="C:\Documents and Settings\mateusz.jamrozik\Pulpit\text3059.png"/>
          <p:cNvPicPr/>
          <p:nvPr/>
        </p:nvPicPr>
        <p:blipFill>
          <a:blip r:embed="rId2"/>
          <a:stretch/>
        </p:blipFill>
        <p:spPr>
          <a:xfrm>
            <a:off x="7992000" y="1224000"/>
            <a:ext cx="772560" cy="105912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0" y="11520"/>
            <a:ext cx="914148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11" name="Picture 2" descr="X:\godlo_polski.svg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4560" y="19728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12" name="Picture 3" descr="C:\Users\magdalena.chwastek\Desktop\LOGO\Wieliczka_Policja.png"/>
          <p:cNvPicPr/>
          <p:nvPr/>
        </p:nvPicPr>
        <p:blipFill>
          <a:blip r:embed="rId4"/>
          <a:stretch/>
        </p:blipFill>
        <p:spPr>
          <a:xfrm>
            <a:off x="8136000" y="16416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113" name="Picture 2" descr="C:\Documents and Settings\mateusz.jamrozik\Pulpit\text3059.png"/>
          <p:cNvPicPr/>
          <p:nvPr/>
        </p:nvPicPr>
        <p:blipFill>
          <a:blip r:embed="rId2"/>
          <a:stretch/>
        </p:blipFill>
        <p:spPr>
          <a:xfrm>
            <a:off x="360000" y="1152000"/>
            <a:ext cx="772560" cy="1059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66600" y="908640"/>
            <a:ext cx="8925480" cy="12214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254061"/>
                </a:solidFill>
                <a:latin typeface="Arial"/>
                <a:ea typeface="DejaVu Sans"/>
              </a:rPr>
              <a:t>Ogniwo Patrolowo - Interwencyjne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320760" y="1098000"/>
            <a:ext cx="848520" cy="1186920"/>
          </a:xfrm>
          <a:prstGeom prst="rect">
            <a:avLst/>
          </a:prstGeom>
          <a:ln>
            <a:noFill/>
          </a:ln>
        </p:spPr>
      </p:pic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7992000" y="1152000"/>
            <a:ext cx="848520" cy="118692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0" y="23040"/>
            <a:ext cx="914148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19" name="Picture 2" descr="X:\godlo_polski.svg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6000" y="198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20" name="Picture 3" descr="C:\Users\magdalena.chwastek\Desktop\LOGO\Wieliczka_Policja.png"/>
          <p:cNvPicPr/>
          <p:nvPr/>
        </p:nvPicPr>
        <p:blipFill>
          <a:blip r:embed="rId4"/>
          <a:stretch/>
        </p:blipFill>
        <p:spPr>
          <a:xfrm>
            <a:off x="8154720" y="164880"/>
            <a:ext cx="628200" cy="62604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1080000" y="2160000"/>
            <a:ext cx="705492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 2024 roku funkcjonariusze Ogniwa Patrolowo – Interwencyjnego zrealizowali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3051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(2880 w roku 2023) 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interwencji.</a:t>
            </a:r>
            <a:endParaRPr lang="pl-PL" sz="1800" b="0" strike="noStrike" spc="-1" dirty="0">
              <a:latin typeface="Arial"/>
            </a:endParaRPr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320760" y="1098000"/>
            <a:ext cx="848520" cy="118692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7022065-26FC-B24B-822F-B4BFF8AF0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02599"/>
              </p:ext>
            </p:extLst>
          </p:nvPr>
        </p:nvGraphicFramePr>
        <p:xfrm>
          <a:off x="1743821" y="3159675"/>
          <a:ext cx="5653477" cy="3012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1767">
                  <a:extLst>
                    <a:ext uri="{9D8B030D-6E8A-4147-A177-3AD203B41FA5}">
                      <a16:colId xmlns:a16="http://schemas.microsoft.com/office/drawing/2014/main" val="4260463053"/>
                    </a:ext>
                  </a:extLst>
                </a:gridCol>
                <a:gridCol w="1130855">
                  <a:extLst>
                    <a:ext uri="{9D8B030D-6E8A-4147-A177-3AD203B41FA5}">
                      <a16:colId xmlns:a16="http://schemas.microsoft.com/office/drawing/2014/main" val="981735198"/>
                    </a:ext>
                  </a:extLst>
                </a:gridCol>
                <a:gridCol w="1130855">
                  <a:extLst>
                    <a:ext uri="{9D8B030D-6E8A-4147-A177-3AD203B41FA5}">
                      <a16:colId xmlns:a16="http://schemas.microsoft.com/office/drawing/2014/main" val="1950289954"/>
                    </a:ext>
                  </a:extLst>
                </a:gridCol>
              </a:tblGrid>
              <a:tr h="41965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</a:rPr>
                        <a:t>OPI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</a:rPr>
                        <a:t>2024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</a:rPr>
                        <a:t>2023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4346574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</a:rPr>
                        <a:t>ujawnili przestępstw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128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146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63580168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</a:rPr>
                        <a:t>ujawnili wykroczeń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1902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3067801"/>
                  </a:ext>
                </a:extLst>
              </a:tr>
              <a:tr h="914634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pl-PL" sz="1200">
                          <a:effectLst/>
                        </a:rPr>
                        <a:t>zatrzymali osób na gorącym uczynku przestępstwa lub w bezpośrednim pościgu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62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7842982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</a:rPr>
                        <a:t>zatrzymali osób  poszukiwanych 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21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8772571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</a:rPr>
                        <a:t>zatrzymali nietrzeźwych kierujących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27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3541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-108360" y="1099080"/>
            <a:ext cx="4894200" cy="61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0" y="3456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27" name="Picture 2" descr="X:\godlo_polski.svg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6000" y="198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28" name="Picture 3" descr="C:\Users\magdalena.chwastek\Desktop\LOGO\Wieliczka_Policja.png"/>
          <p:cNvPicPr/>
          <p:nvPr/>
        </p:nvPicPr>
        <p:blipFill>
          <a:blip r:embed="rId4"/>
          <a:stretch/>
        </p:blipFill>
        <p:spPr>
          <a:xfrm>
            <a:off x="8208000" y="21600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129" name="Picture 2"/>
          <p:cNvPicPr/>
          <p:nvPr/>
        </p:nvPicPr>
        <p:blipFill>
          <a:blip r:embed="rId5"/>
          <a:stretch/>
        </p:blipFill>
        <p:spPr>
          <a:xfrm>
            <a:off x="7704000" y="1152000"/>
            <a:ext cx="848520" cy="1186920"/>
          </a:xfrm>
          <a:prstGeom prst="rect">
            <a:avLst/>
          </a:prstGeom>
          <a:ln>
            <a:noFill/>
          </a:ln>
        </p:spPr>
      </p:pic>
      <p:pic>
        <p:nvPicPr>
          <p:cNvPr id="130" name="Picture 2"/>
          <p:cNvPicPr/>
          <p:nvPr/>
        </p:nvPicPr>
        <p:blipFill>
          <a:blip r:embed="rId5"/>
          <a:stretch/>
        </p:blipFill>
        <p:spPr>
          <a:xfrm>
            <a:off x="279360" y="1170720"/>
            <a:ext cx="848520" cy="118692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1594440" y="1402920"/>
            <a:ext cx="59832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254061"/>
                </a:solidFill>
                <a:latin typeface="Arial"/>
                <a:ea typeface="DejaVu Sans"/>
              </a:rPr>
              <a:t>Rewir Dzielnicowych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1440000" y="2160000"/>
            <a:ext cx="6262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 2024 roku funkcjonariusze Rewiru Dzielnicowych </a:t>
            </a:r>
            <a:r>
              <a:rPr lang="pl-PL" spc="-1" dirty="0">
                <a:solidFill>
                  <a:srgbClr val="000000"/>
                </a:solidFill>
                <a:latin typeface="Arial"/>
                <a:ea typeface="Microsoft YaHei"/>
              </a:rPr>
              <a:t>zrealizowali: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B6397FE-29F2-7BBF-6A9C-6662B0C0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38569"/>
              </p:ext>
            </p:extLst>
          </p:nvPr>
        </p:nvGraphicFramePr>
        <p:xfrm>
          <a:off x="1477425" y="3332006"/>
          <a:ext cx="5766754" cy="268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690">
                  <a:extLst>
                    <a:ext uri="{9D8B030D-6E8A-4147-A177-3AD203B41FA5}">
                      <a16:colId xmlns:a16="http://schemas.microsoft.com/office/drawing/2014/main" val="230592661"/>
                    </a:ext>
                  </a:extLst>
                </a:gridCol>
                <a:gridCol w="1168032">
                  <a:extLst>
                    <a:ext uri="{9D8B030D-6E8A-4147-A177-3AD203B41FA5}">
                      <a16:colId xmlns:a16="http://schemas.microsoft.com/office/drawing/2014/main" val="3689767561"/>
                    </a:ext>
                  </a:extLst>
                </a:gridCol>
                <a:gridCol w="1168032">
                  <a:extLst>
                    <a:ext uri="{9D8B030D-6E8A-4147-A177-3AD203B41FA5}">
                      <a16:colId xmlns:a16="http://schemas.microsoft.com/office/drawing/2014/main" val="350338295"/>
                    </a:ext>
                  </a:extLst>
                </a:gridCol>
              </a:tblGrid>
              <a:tr h="382631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271655"/>
                  </a:ext>
                </a:extLst>
              </a:tr>
              <a:tr h="382631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</a:rPr>
                        <a:t>ujawnili przestępstw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  <a:latin typeface="+mj-lt"/>
                        </a:rPr>
                        <a:t>31</a:t>
                      </a:r>
                      <a:endParaRPr lang="pl-PL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4234809"/>
                  </a:ext>
                </a:extLst>
              </a:tr>
              <a:tr h="382631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</a:rPr>
                        <a:t>ujawnili wykroczeń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  <a:latin typeface="+mj-lt"/>
                        </a:rPr>
                        <a:t>963</a:t>
                      </a:r>
                      <a:endParaRPr lang="pl-PL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4108648"/>
                  </a:ext>
                </a:extLst>
              </a:tr>
              <a:tr h="773900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</a:rPr>
                        <a:t>zatrzymali osób na gorącym uczynku przestępstwa lub w bezpośrednim pościgu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  <a:latin typeface="+mj-lt"/>
                        </a:rPr>
                        <a:t>24</a:t>
                      </a:r>
                      <a:endParaRPr lang="pl-PL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9474930"/>
                  </a:ext>
                </a:extLst>
              </a:tr>
              <a:tr h="382631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</a:rPr>
                        <a:t>Zatrzymali osób poszukiwanych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42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16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8176028"/>
                  </a:ext>
                </a:extLst>
              </a:tr>
              <a:tr h="382631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pl-PL" sz="1100">
                          <a:effectLst/>
                        </a:rPr>
                        <a:t>zatrzymali nietrzeźwych kierujących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30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863256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82430F5-FAB5-732B-58BA-86F33A302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28" y="2769195"/>
            <a:ext cx="7425572" cy="3834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732360" y="6454800"/>
            <a:ext cx="205488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4DE7CF1-1D04-4E90-A82C-4C20141E6DAE}" type="slidenum">
              <a:rPr lang="pl-PL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0" y="2052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36" name="Picture 2" descr="X:\godlo_polski.svg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6000" y="198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37" name="Picture 3" descr="C:\Users\magdalena.chwastek\Desktop\LOGO\Wieliczka_Policja.png"/>
          <p:cNvPicPr/>
          <p:nvPr/>
        </p:nvPicPr>
        <p:blipFill>
          <a:blip r:embed="rId4"/>
          <a:stretch/>
        </p:blipFill>
        <p:spPr>
          <a:xfrm>
            <a:off x="8298720" y="164880"/>
            <a:ext cx="628200" cy="62604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1368000" y="1562470"/>
            <a:ext cx="6190920" cy="590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Ponadto funkcjonariusze pionu prewencji KP Niepołomice :</a:t>
            </a:r>
            <a:endParaRPr lang="pl-PL" sz="1800" b="0" strike="noStrike" spc="-1" dirty="0">
              <a:latin typeface="Arial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5"/>
          <a:stretch/>
        </p:blipFill>
        <p:spPr>
          <a:xfrm>
            <a:off x="279360" y="1170720"/>
            <a:ext cx="848520" cy="1186920"/>
          </a:xfrm>
          <a:prstGeom prst="rect">
            <a:avLst/>
          </a:prstGeom>
          <a:ln>
            <a:noFill/>
          </a:ln>
        </p:spPr>
      </p:pic>
      <p:pic>
        <p:nvPicPr>
          <p:cNvPr id="140" name="Picture 2"/>
          <p:cNvPicPr/>
          <p:nvPr/>
        </p:nvPicPr>
        <p:blipFill>
          <a:blip r:embed="rId5"/>
          <a:stretch/>
        </p:blipFill>
        <p:spPr>
          <a:xfrm>
            <a:off x="7776000" y="1188360"/>
            <a:ext cx="848520" cy="118692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1127880" y="1857815"/>
            <a:ext cx="6631920" cy="4959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- prowadzili działania profilaktyczne na terenie szkół, przedszkoli (m.in. odblaskowa szkoła) i domów seniora </a:t>
            </a:r>
          </a:p>
          <a:p>
            <a:pPr algn="just">
              <a:lnSpc>
                <a:spcPct val="100000"/>
              </a:lnSpc>
            </a:pPr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- uczestniczyli w grupach roboczych związanych z procedurą niebieskiej karty oraz odwiedzali rodziny objęte procedurą w związku ze 75-cioma wdrożonymi procedurami Niebieskiej Karty.</a:t>
            </a:r>
            <a:endParaRPr lang="pl-PL" sz="1400" b="0" strike="noStrike" spc="-1" dirty="0">
              <a:latin typeface="+mj-lt"/>
            </a:endParaRPr>
          </a:p>
          <a:p>
            <a:pPr algn="just"/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- podejmowali, w tym wspólnie w załogami WRD i OPI KPP Wieliczka oraz SKRD KWP Kraków działania mające związek z nielegalnymi wyścigami </a:t>
            </a:r>
            <a:b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</a:br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w rejonie strefy niepołomickiej.</a:t>
            </a:r>
            <a:endParaRPr lang="pl-PL" sz="1400" b="0" strike="noStrike" spc="-1" dirty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- brali udział w poszukiwaniach osób zaginionych</a:t>
            </a:r>
            <a:endParaRPr lang="pl-PL" sz="1400" b="0" strike="noStrike" spc="-1" dirty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- doprowadzali osoby zatrzymane do Prokuratury, Sądów, biegłych oraz do wytrzeźwienia</a:t>
            </a:r>
            <a:endParaRPr lang="pl-PL" sz="1400" b="0" strike="noStrike" spc="-1" dirty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- zabezpieczali miejsca kolizji, wypadków, przestępstw, pożarów, miejsca ujawnienia niewybuchów do czasu podjęcia działań przez stosowne służby.</a:t>
            </a:r>
          </a:p>
          <a:p>
            <a:pPr algn="just"/>
            <a:r>
              <a:rPr lang="pl-PL" sz="14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- </a:t>
            </a:r>
            <a:r>
              <a:rPr lang="pl-PL" sz="1400" dirty="0">
                <a:effectLst/>
                <a:latin typeface="+mj-lt"/>
                <a:ea typeface="Calibri" panose="020F0502020204030204" pitchFamily="34" charset="0"/>
              </a:rPr>
              <a:t>policjanci OPI i Rewiru Dzielnicowych brali udział w </a:t>
            </a:r>
            <a:r>
              <a:rPr lang="pl-PL" sz="1400" b="1" dirty="0">
                <a:effectLst/>
                <a:latin typeface="+mj-lt"/>
                <a:ea typeface="Calibri" panose="020F0502020204030204" pitchFamily="34" charset="0"/>
              </a:rPr>
              <a:t>9</a:t>
            </a:r>
            <a:r>
              <a:rPr lang="pl-PL" sz="1400" dirty="0">
                <a:effectLst/>
                <a:latin typeface="+mj-lt"/>
                <a:ea typeface="Calibri" panose="020F0502020204030204" pitchFamily="34" charset="0"/>
              </a:rPr>
              <a:t> zabezpieczeniach meczów </a:t>
            </a:r>
            <a:r>
              <a:rPr lang="pl-PL" sz="1400" dirty="0" err="1">
                <a:effectLst/>
                <a:latin typeface="+mj-lt"/>
                <a:ea typeface="Calibri" panose="020F0502020204030204" pitchFamily="34" charset="0"/>
              </a:rPr>
              <a:t>Sandecja</a:t>
            </a:r>
            <a:r>
              <a:rPr lang="pl-PL" sz="1400" dirty="0">
                <a:effectLst/>
                <a:latin typeface="+mj-lt"/>
                <a:ea typeface="Calibri" panose="020F0502020204030204" pitchFamily="34" charset="0"/>
              </a:rPr>
              <a:t> Nowy Sącz odbywających się na stadionie miejskim w Niepołomicach, jak i innych imprez na terenie Miasta i Gminy Niepołomice oraz Gminy Kłaj takich jak m.in. Dni Niepołomic, Piknik u Wójta gm. Kłaj i dziesiątki innych.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l-PL" sz="1400" b="0" strike="noStrike" spc="-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91080" y="996120"/>
            <a:ext cx="8593920" cy="7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1" strike="noStrike" spc="32">
                <a:solidFill>
                  <a:srgbClr val="254061"/>
                </a:solidFill>
                <a:latin typeface="Arial"/>
                <a:ea typeface="DejaVu Sans"/>
              </a:rPr>
              <a:t>Zespół ds. Wykroczeń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0" y="-3600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45" name="Picture 2" descr="X:\godlo_polski.svg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5280" y="198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46" name="Picture 3" descr="C:\Users\magdalena.chwastek\Desktop\LOGO\Wieliczka_Policja.png"/>
          <p:cNvPicPr/>
          <p:nvPr/>
        </p:nvPicPr>
        <p:blipFill>
          <a:blip r:embed="rId4"/>
          <a:stretch/>
        </p:blipFill>
        <p:spPr>
          <a:xfrm>
            <a:off x="8298720" y="21600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147" name="Picture 2"/>
          <p:cNvPicPr/>
          <p:nvPr/>
        </p:nvPicPr>
        <p:blipFill>
          <a:blip r:embed="rId5"/>
          <a:stretch/>
        </p:blipFill>
        <p:spPr>
          <a:xfrm>
            <a:off x="279360" y="1170720"/>
            <a:ext cx="848520" cy="1186920"/>
          </a:xfrm>
          <a:prstGeom prst="rect">
            <a:avLst/>
          </a:prstGeom>
          <a:ln>
            <a:noFill/>
          </a:ln>
        </p:spPr>
      </p:pic>
      <p:pic>
        <p:nvPicPr>
          <p:cNvPr id="148" name="Picture 2"/>
          <p:cNvPicPr/>
          <p:nvPr/>
        </p:nvPicPr>
        <p:blipFill>
          <a:blip r:embed="rId5"/>
          <a:stretch/>
        </p:blipFill>
        <p:spPr>
          <a:xfrm>
            <a:off x="7836480" y="1116000"/>
            <a:ext cx="848520" cy="1186920"/>
          </a:xfrm>
          <a:prstGeom prst="rect">
            <a:avLst/>
          </a:prstGeom>
          <a:ln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648000" y="2520000"/>
            <a:ext cx="7630920" cy="38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Policjanci Zespołu ds. Wykroczeń w 2024 roku:</a:t>
            </a:r>
          </a:p>
          <a:p>
            <a:pPr algn="ctr">
              <a:lnSpc>
                <a:spcPct val="100000"/>
              </a:lnSpc>
            </a:pPr>
            <a:endParaRPr lang="pl-PL" sz="1800" b="0" u="sng" strike="noStrike" spc="-1" dirty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Przeprowadzili czynności wyjaśniające w 985 nowych sprawach </a:t>
            </a: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o wykroczenia  (902 w roku 2023, wzrost o 83 spraw), z czego :</a:t>
            </a: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- 241 dotyczyło kradzieży (art. 119 </a:t>
            </a:r>
            <a:r>
              <a:rPr lang="pl-PL" sz="1800" b="0" u="sng" strike="noStrike" spc="-1" dirty="0" err="1">
                <a:solidFill>
                  <a:srgbClr val="000000"/>
                </a:solidFill>
                <a:uFillTx/>
                <a:latin typeface="Arial"/>
                <a:ea typeface="Microsoft YaHei"/>
              </a:rPr>
              <a:t>kw</a:t>
            </a: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- 29 dotyczyło umyślnego uszkodzenia cudzej rzeczy (art. 124 </a:t>
            </a:r>
            <a:r>
              <a:rPr lang="pl-PL" sz="1800" b="0" u="sng" strike="noStrike" spc="-1" dirty="0" err="1">
                <a:solidFill>
                  <a:srgbClr val="000000"/>
                </a:solidFill>
                <a:uFillTx/>
                <a:latin typeface="Arial"/>
                <a:ea typeface="Microsoft YaHei"/>
              </a:rPr>
              <a:t>kw</a:t>
            </a: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- 128 dotyczyło zagrożenia bezpieczeństwa w ruchu drogowym </a:t>
            </a: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(art.  86 i 98 </a:t>
            </a:r>
            <a:r>
              <a:rPr lang="pl-PL" sz="1800" b="0" u="sng" strike="noStrike" spc="-1" dirty="0" err="1">
                <a:solidFill>
                  <a:srgbClr val="000000"/>
                </a:solidFill>
                <a:uFillTx/>
                <a:latin typeface="Arial"/>
                <a:ea typeface="Microsoft YaHei"/>
              </a:rPr>
              <a:t>kw</a:t>
            </a: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- 242 dotyczyło niezastosowania się do znaków i sygnałów drogowych (105 w roku 2023, 504 w roku 2022; art. 92 </a:t>
            </a:r>
            <a:r>
              <a:rPr lang="pl-PL" sz="1800" b="0" u="sng" strike="noStrike" spc="-1" dirty="0" err="1">
                <a:solidFill>
                  <a:srgbClr val="000000"/>
                </a:solidFill>
                <a:uFillTx/>
                <a:latin typeface="Arial"/>
                <a:ea typeface="Microsoft YaHei"/>
              </a:rPr>
              <a:t>kw</a:t>
            </a: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- 26 dotyczyło kierowania po użyciu alkoholu (art.  87 </a:t>
            </a:r>
            <a:r>
              <a:rPr lang="pl-PL" sz="1800" b="0" u="sng" strike="noStrike" spc="-1" dirty="0" err="1">
                <a:solidFill>
                  <a:srgbClr val="000000"/>
                </a:solidFill>
                <a:uFillTx/>
                <a:latin typeface="Arial"/>
                <a:ea typeface="Microsoft YaHei"/>
              </a:rPr>
              <a:t>kw</a:t>
            </a: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)</a:t>
            </a:r>
            <a:endParaRPr lang="pl-PL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124080" y="6453360"/>
            <a:ext cx="289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222120" y="995400"/>
            <a:ext cx="3278160" cy="94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0" y="4626"/>
            <a:ext cx="9142920" cy="933840"/>
          </a:xfrm>
          <a:prstGeom prst="rect">
            <a:avLst/>
          </a:prstGeom>
          <a:solidFill>
            <a:srgbClr val="EA75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KP NIEPOŁOMICE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53" name="Picture 2" descr="X:\godlo_polski.sv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6000" y="198000"/>
            <a:ext cx="503640" cy="592920"/>
          </a:xfrm>
          <a:prstGeom prst="rect">
            <a:avLst/>
          </a:prstGeom>
          <a:ln>
            <a:noFill/>
          </a:ln>
        </p:spPr>
      </p:pic>
      <p:pic>
        <p:nvPicPr>
          <p:cNvPr id="154" name="Picture 3" descr="C:\Users\magdalena.chwastek\Desktop\LOGO\Wieliczka_Policja.png"/>
          <p:cNvPicPr/>
          <p:nvPr/>
        </p:nvPicPr>
        <p:blipFill>
          <a:blip r:embed="rId3"/>
          <a:stretch/>
        </p:blipFill>
        <p:spPr>
          <a:xfrm>
            <a:off x="8298720" y="216000"/>
            <a:ext cx="628200" cy="626040"/>
          </a:xfrm>
          <a:prstGeom prst="rect">
            <a:avLst/>
          </a:prstGeom>
          <a:ln>
            <a:noFill/>
          </a:ln>
        </p:spPr>
      </p:pic>
      <p:pic>
        <p:nvPicPr>
          <p:cNvPr id="155" name="Picture 3"/>
          <p:cNvPicPr/>
          <p:nvPr/>
        </p:nvPicPr>
        <p:blipFill>
          <a:blip r:embed="rId4"/>
          <a:stretch/>
        </p:blipFill>
        <p:spPr>
          <a:xfrm>
            <a:off x="432000" y="1152000"/>
            <a:ext cx="876240" cy="1204200"/>
          </a:xfrm>
          <a:prstGeom prst="rect">
            <a:avLst/>
          </a:prstGeom>
          <a:ln>
            <a:noFill/>
          </a:ln>
        </p:spPr>
      </p:pic>
      <p:pic>
        <p:nvPicPr>
          <p:cNvPr id="156" name="Picture 3"/>
          <p:cNvPicPr/>
          <p:nvPr/>
        </p:nvPicPr>
        <p:blipFill>
          <a:blip r:embed="rId4"/>
          <a:stretch/>
        </p:blipFill>
        <p:spPr>
          <a:xfrm>
            <a:off x="7762680" y="1170720"/>
            <a:ext cx="876240" cy="1204200"/>
          </a:xfrm>
          <a:prstGeom prst="rect">
            <a:avLst/>
          </a:prstGeom>
          <a:ln>
            <a:noFill/>
          </a:ln>
        </p:spPr>
      </p:pic>
      <p:sp>
        <p:nvSpPr>
          <p:cNvPr id="157" name="CustomShape 4"/>
          <p:cNvSpPr/>
          <p:nvPr/>
        </p:nvSpPr>
        <p:spPr>
          <a:xfrm>
            <a:off x="1584000" y="1296000"/>
            <a:ext cx="5902920" cy="11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W Komisariacie Policji w Niepołomicach </a:t>
            </a:r>
            <a:r>
              <a:rPr lang="pl-PL" sz="1800" b="1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nie ma</a:t>
            </a: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komórki ruchu drogowego, wszystkie zdarzenia drogowe obsługiwane są przez Wydział Ruchu Drogowego Komendy Powiatowej Policji w Wieliczce.</a:t>
            </a:r>
            <a:endParaRPr lang="pl-PL" sz="1800" b="0" strike="noStrike" spc="-1">
              <a:latin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5BFDEA9-749E-7FE1-62CF-3015F74BB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9447"/>
              </p:ext>
            </p:extLst>
          </p:nvPr>
        </p:nvGraphicFramePr>
        <p:xfrm>
          <a:off x="523783" y="2898774"/>
          <a:ext cx="8007661" cy="2622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895">
                  <a:extLst>
                    <a:ext uri="{9D8B030D-6E8A-4147-A177-3AD203B41FA5}">
                      <a16:colId xmlns:a16="http://schemas.microsoft.com/office/drawing/2014/main" val="1705690555"/>
                    </a:ext>
                  </a:extLst>
                </a:gridCol>
                <a:gridCol w="532350">
                  <a:extLst>
                    <a:ext uri="{9D8B030D-6E8A-4147-A177-3AD203B41FA5}">
                      <a16:colId xmlns:a16="http://schemas.microsoft.com/office/drawing/2014/main" val="1963660118"/>
                    </a:ext>
                  </a:extLst>
                </a:gridCol>
                <a:gridCol w="533123">
                  <a:extLst>
                    <a:ext uri="{9D8B030D-6E8A-4147-A177-3AD203B41FA5}">
                      <a16:colId xmlns:a16="http://schemas.microsoft.com/office/drawing/2014/main" val="4136684583"/>
                    </a:ext>
                  </a:extLst>
                </a:gridCol>
                <a:gridCol w="533123">
                  <a:extLst>
                    <a:ext uri="{9D8B030D-6E8A-4147-A177-3AD203B41FA5}">
                      <a16:colId xmlns:a16="http://schemas.microsoft.com/office/drawing/2014/main" val="1641137090"/>
                    </a:ext>
                  </a:extLst>
                </a:gridCol>
                <a:gridCol w="762620">
                  <a:extLst>
                    <a:ext uri="{9D8B030D-6E8A-4147-A177-3AD203B41FA5}">
                      <a16:colId xmlns:a16="http://schemas.microsoft.com/office/drawing/2014/main" val="2964435759"/>
                    </a:ext>
                  </a:extLst>
                </a:gridCol>
                <a:gridCol w="823613">
                  <a:extLst>
                    <a:ext uri="{9D8B030D-6E8A-4147-A177-3AD203B41FA5}">
                      <a16:colId xmlns:a16="http://schemas.microsoft.com/office/drawing/2014/main" val="4131395721"/>
                    </a:ext>
                  </a:extLst>
                </a:gridCol>
                <a:gridCol w="533123">
                  <a:extLst>
                    <a:ext uri="{9D8B030D-6E8A-4147-A177-3AD203B41FA5}">
                      <a16:colId xmlns:a16="http://schemas.microsoft.com/office/drawing/2014/main" val="1077883330"/>
                    </a:ext>
                  </a:extLst>
                </a:gridCol>
                <a:gridCol w="531578">
                  <a:extLst>
                    <a:ext uri="{9D8B030D-6E8A-4147-A177-3AD203B41FA5}">
                      <a16:colId xmlns:a16="http://schemas.microsoft.com/office/drawing/2014/main" val="1102061031"/>
                    </a:ext>
                  </a:extLst>
                </a:gridCol>
                <a:gridCol w="531578">
                  <a:extLst>
                    <a:ext uri="{9D8B030D-6E8A-4147-A177-3AD203B41FA5}">
                      <a16:colId xmlns:a16="http://schemas.microsoft.com/office/drawing/2014/main" val="990487379"/>
                    </a:ext>
                  </a:extLst>
                </a:gridCol>
                <a:gridCol w="592616">
                  <a:extLst>
                    <a:ext uri="{9D8B030D-6E8A-4147-A177-3AD203B41FA5}">
                      <a16:colId xmlns:a16="http://schemas.microsoft.com/office/drawing/2014/main" val="861550947"/>
                    </a:ext>
                  </a:extLst>
                </a:gridCol>
                <a:gridCol w="592616">
                  <a:extLst>
                    <a:ext uri="{9D8B030D-6E8A-4147-A177-3AD203B41FA5}">
                      <a16:colId xmlns:a16="http://schemas.microsoft.com/office/drawing/2014/main" val="2263986073"/>
                    </a:ext>
                  </a:extLst>
                </a:gridCol>
                <a:gridCol w="547804">
                  <a:extLst>
                    <a:ext uri="{9D8B030D-6E8A-4147-A177-3AD203B41FA5}">
                      <a16:colId xmlns:a16="http://schemas.microsoft.com/office/drawing/2014/main" val="1892141416"/>
                    </a:ext>
                  </a:extLst>
                </a:gridCol>
                <a:gridCol w="541622">
                  <a:extLst>
                    <a:ext uri="{9D8B030D-6E8A-4147-A177-3AD203B41FA5}">
                      <a16:colId xmlns:a16="http://schemas.microsoft.com/office/drawing/2014/main" val="1550368832"/>
                    </a:ext>
                  </a:extLst>
                </a:gridCol>
              </a:tblGrid>
              <a:tr h="59309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Wypadki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Zabici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Ranni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Kolizje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8601"/>
                  </a:ext>
                </a:extLst>
              </a:tr>
              <a:tr h="69653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+/-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effectLst/>
                        </a:rPr>
                        <a:t>+/-</a:t>
                      </a:r>
                      <a:endParaRPr lang="pl-P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>
                          <a:effectLst/>
                        </a:rPr>
                        <a:t>+/-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 dirty="0">
                          <a:effectLst/>
                        </a:rPr>
                        <a:t>2024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1100">
                          <a:effectLst/>
                        </a:rPr>
                        <a:t>+/-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2122746"/>
                  </a:ext>
                </a:extLst>
              </a:tr>
              <a:tr h="766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800" dirty="0">
                          <a:effectLst/>
                        </a:rPr>
                        <a:t>Gmina Niepołomice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-1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-6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-9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111765"/>
                  </a:ext>
                </a:extLst>
              </a:tr>
              <a:tr h="566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pl-PL" sz="800">
                          <a:effectLst/>
                        </a:rPr>
                        <a:t>Gmina Kłaj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8260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15478</TotalTime>
  <Words>1902</Words>
  <Application>Microsoft Office PowerPoint</Application>
  <PresentationFormat>Pokaz na ekranie (4:3)</PresentationFormat>
  <Paragraphs>225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Robert Kumor</dc:creator>
  <dc:description/>
  <cp:lastModifiedBy>Jerzy Groński</cp:lastModifiedBy>
  <cp:revision>900</cp:revision>
  <cp:lastPrinted>2019-03-15T10:25:12Z</cp:lastPrinted>
  <dcterms:modified xsi:type="dcterms:W3CDTF">2025-04-17T08:25:48Z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99</vt:i4>
  </property>
</Properties>
</file>